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98" r:id="rId2"/>
    <p:sldId id="299" r:id="rId3"/>
    <p:sldId id="300" r:id="rId4"/>
    <p:sldId id="259" r:id="rId5"/>
    <p:sldId id="312"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07" r:id="rId34"/>
    <p:sldId id="289" r:id="rId35"/>
    <p:sldId id="290" r:id="rId36"/>
    <p:sldId id="291" r:id="rId37"/>
    <p:sldId id="292" r:id="rId38"/>
    <p:sldId id="293" r:id="rId39"/>
    <p:sldId id="294" r:id="rId40"/>
    <p:sldId id="309" r:id="rId41"/>
    <p:sldId id="301" r:id="rId42"/>
    <p:sldId id="310" r:id="rId43"/>
    <p:sldId id="311" r:id="rId44"/>
    <p:sldId id="302" r:id="rId45"/>
    <p:sldId id="313"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272" userDrawn="1">
          <p15:clr>
            <a:srgbClr val="A4A3A4"/>
          </p15:clr>
        </p15:guide>
        <p15:guide id="2" pos="77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khar Khandelwal" initials="SK" lastIdx="2" clrIdx="0">
    <p:extLst>
      <p:ext uri="{19B8F6BF-5375-455C-9EA6-DF929625EA0E}">
        <p15:presenceInfo xmlns:p15="http://schemas.microsoft.com/office/powerpoint/2012/main" userId="S::shikhar@andandbrand.onmicrosoft.com::24b67a4b-0988-475c-bc83-99ac5d8e2e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Gill Sans"/>
          <a:ea typeface="Gill Sans"/>
          <a:cs typeface="Gill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Gill Sans Light"/>
          <a:ea typeface="Gill Sans Light"/>
          <a:cs typeface="Gill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Gill Sans"/>
          <a:ea typeface="Gill Sans"/>
          <a:cs typeface="Gill Sans"/>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47"/>
    <p:restoredTop sz="73315"/>
  </p:normalViewPr>
  <p:slideViewPr>
    <p:cSldViewPr snapToGrid="0" snapToObjects="1" showGuides="1">
      <p:cViewPr varScale="1">
        <p:scale>
          <a:sx n="44" d="100"/>
          <a:sy n="44" d="100"/>
        </p:scale>
        <p:origin x="1632" y="232"/>
      </p:cViewPr>
      <p:guideLst>
        <p:guide orient="horz" pos="4272"/>
        <p:guide pos="7704"/>
      </p:guideLst>
    </p:cSldViewPr>
  </p:slideViewPr>
  <p:notesTextViewPr>
    <p:cViewPr>
      <p:scale>
        <a:sx n="235" d="100"/>
        <a:sy n="235" d="100"/>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Mangal" panose="02040503050203030202" pitchFamily="18" charset="0"/>
        <a:ea typeface="Mangal" panose="02040503050203030202" pitchFamily="18" charset="0"/>
        <a:cs typeface="Mangal" panose="02040503050203030202" pitchFamily="18" charset="0"/>
        <a:sym typeface="Gill Sans"/>
      </a:defRPr>
    </a:lvl1pPr>
    <a:lvl2pPr indent="228600" defTabSz="457200" latinLnBrk="0">
      <a:lnSpc>
        <a:spcPct val="117999"/>
      </a:lnSpc>
      <a:defRPr sz="2200">
        <a:latin typeface="Gill Sans"/>
        <a:ea typeface="Gill Sans"/>
        <a:cs typeface="Gill Sans"/>
        <a:sym typeface="Gill Sans"/>
      </a:defRPr>
    </a:lvl2pPr>
    <a:lvl3pPr indent="457200" defTabSz="457200" latinLnBrk="0">
      <a:lnSpc>
        <a:spcPct val="117999"/>
      </a:lnSpc>
      <a:defRPr sz="2200">
        <a:latin typeface="Gill Sans"/>
        <a:ea typeface="Gill Sans"/>
        <a:cs typeface="Gill Sans"/>
        <a:sym typeface="Gill Sans"/>
      </a:defRPr>
    </a:lvl3pPr>
    <a:lvl4pPr indent="685800" defTabSz="457200" latinLnBrk="0">
      <a:lnSpc>
        <a:spcPct val="117999"/>
      </a:lnSpc>
      <a:defRPr sz="2200">
        <a:latin typeface="Gill Sans"/>
        <a:ea typeface="Gill Sans"/>
        <a:cs typeface="Gill Sans"/>
        <a:sym typeface="Gill Sans"/>
      </a:defRPr>
    </a:lvl4pPr>
    <a:lvl5pPr indent="914400" defTabSz="457200" latinLnBrk="0">
      <a:lnSpc>
        <a:spcPct val="117999"/>
      </a:lnSpc>
      <a:defRPr sz="2200">
        <a:latin typeface="Gill Sans"/>
        <a:ea typeface="Gill Sans"/>
        <a:cs typeface="Gill Sans"/>
        <a:sym typeface="Gill Sans"/>
      </a:defRPr>
    </a:lvl5pPr>
    <a:lvl6pPr indent="1143000" defTabSz="457200" latinLnBrk="0">
      <a:lnSpc>
        <a:spcPct val="117999"/>
      </a:lnSpc>
      <a:defRPr sz="2200">
        <a:latin typeface="Gill Sans"/>
        <a:ea typeface="Gill Sans"/>
        <a:cs typeface="Gill Sans"/>
        <a:sym typeface="Gill Sans"/>
      </a:defRPr>
    </a:lvl6pPr>
    <a:lvl7pPr indent="1371600" defTabSz="457200" latinLnBrk="0">
      <a:lnSpc>
        <a:spcPct val="117999"/>
      </a:lnSpc>
      <a:defRPr sz="2200">
        <a:latin typeface="Gill Sans"/>
        <a:ea typeface="Gill Sans"/>
        <a:cs typeface="Gill Sans"/>
        <a:sym typeface="Gill Sans"/>
      </a:defRPr>
    </a:lvl7pPr>
    <a:lvl8pPr indent="1600200" defTabSz="457200" latinLnBrk="0">
      <a:lnSpc>
        <a:spcPct val="117999"/>
      </a:lnSpc>
      <a:defRPr sz="2200">
        <a:latin typeface="Gill Sans"/>
        <a:ea typeface="Gill Sans"/>
        <a:cs typeface="Gill Sans"/>
        <a:sym typeface="Gill Sans"/>
      </a:defRPr>
    </a:lvl8pPr>
    <a:lvl9pPr indent="1828800" defTabSz="457200" latinLnBrk="0">
      <a:lnSpc>
        <a:spcPct val="117999"/>
      </a:lnSpc>
      <a:defRPr sz="2200">
        <a:latin typeface="Gill Sans"/>
        <a:ea typeface="Gill Sans"/>
        <a:cs typeface="Gill San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IN" sz="2200" dirty="0">
                <a:effectLst/>
                <a:ea typeface="Arial" panose="020B0604020202020204" pitchFamily="34" charset="0"/>
                <a:sym typeface="Gill Sans"/>
              </a:rPr>
              <a:t>1. COVID-19 </a:t>
            </a:r>
            <a:r>
              <a:rPr lang="hi-IN" sz="2200" dirty="0">
                <a:effectLst/>
                <a:ea typeface="Arial" panose="020B0604020202020204" pitchFamily="34" charset="0"/>
                <a:sym typeface="Gill Sans"/>
              </a:rPr>
              <a:t>से निपटने के लिए कार्यकर्ता क्या भूमिका निभायेगी। 2. ऐसी कौन सी जानकारियां समुदाय को चाहिए जिससे कि समुदाय खुद को सुरक्षित रख सके और ग्राम स्तरीय कार्यकर्ता यह जानकारी उनको कैसे देती है। 3. सामुदायिक निगरानी क्या है और सामुदायिक निगरानी कैसे करें, कौन ऐसा व्यक्ति है जिसमें लक्षण दिखते हैं और वह कौन सा व्यक्ति है जो संक्रमित होता है लेकिन उसमें संक्रमण के लक्षण दिखाई नहीं देते हैं। 4. बहिष्कार क्या है, यहां बहिष्कार क्यों है और कैसे मदद करें। 5. घर में अलग-थलग होने वाले/ </a:t>
            </a:r>
            <a:r>
              <a:rPr lang="en-IN" sz="2200" dirty="0">
                <a:effectLst/>
                <a:ea typeface="Arial" panose="020B0604020202020204" pitchFamily="34" charset="0"/>
                <a:sym typeface="Gill Sans"/>
              </a:rPr>
              <a:t>Home Quarantine </a:t>
            </a:r>
            <a:r>
              <a:rPr lang="hi-IN" sz="2200" dirty="0">
                <a:effectLst/>
                <a:ea typeface="Arial" panose="020B0604020202020204" pitchFamily="34" charset="0"/>
                <a:sym typeface="Gill Sans"/>
              </a:rPr>
              <a:t>व्यक्ति की मदद कैसे करें, परिवार के सदस्यों को क्या देखभाल करना चाहिए। 6. कार्यकर्ता की व्यक्तिगत सुरक्षा.</a:t>
            </a:r>
            <a:endParaRPr kumimoji="0" lang="en-US" sz="2200" u="none" strike="noStrike" kern="0" cap="none" spc="0" normalizeH="0" baseline="0" noProof="0" dirty="0">
              <a:ln>
                <a:noFill/>
              </a:ln>
              <a:solidFill>
                <a:sysClr val="windowText" lastClr="000000"/>
              </a:solidFill>
              <a:effectLst/>
              <a:uLnTx/>
              <a:uFillTx/>
              <a:sym typeface="Gill Sans"/>
            </a:endParaRPr>
          </a:p>
        </p:txBody>
      </p:sp>
    </p:spTree>
    <p:extLst>
      <p:ext uri="{BB962C8B-B14F-4D97-AF65-F5344CB8AC3E}">
        <p14:creationId xmlns:p14="http://schemas.microsoft.com/office/powerpoint/2010/main" val="1999008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2144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dirty="0">
                <a:effectLst/>
                <a:ea typeface="Arial" panose="020B0604020202020204" pitchFamily="34" charset="0"/>
                <a:sym typeface="Gill Sans"/>
              </a:rPr>
              <a:t>इस स्लाइड पर दो सरल परिभाषाऐं हैं, हालांकि यहां आपको वे बहुत जटिल लग सकतीं हैं। यह स्लाइड बताती है कि संदिग्ध कौन है।</a:t>
            </a:r>
          </a:p>
          <a:p>
            <a:r>
              <a:rPr lang="hi-IN" sz="2200" dirty="0">
                <a:effectLst/>
                <a:ea typeface="Arial" panose="020B0604020202020204" pitchFamily="34" charset="0"/>
                <a:sym typeface="Gill Sans"/>
              </a:rPr>
              <a:t>याद रखें कि निम्नलिखित में 5 में से किसी होने पर व्यक्ति संदिग्ध होता हैः</a:t>
            </a:r>
          </a:p>
          <a:p>
            <a:r>
              <a:rPr lang="hi-IN" sz="2200" dirty="0">
                <a:effectLst/>
                <a:ea typeface="Arial" panose="020B0604020202020204" pitchFamily="34" charset="0"/>
                <a:sym typeface="Gill Sans"/>
              </a:rPr>
              <a:t>1.         किसी प्रकार का बुखार, खांसी या सांस लेने में परेशानी।</a:t>
            </a:r>
          </a:p>
          <a:p>
            <a:r>
              <a:rPr lang="hi-IN" sz="2200" dirty="0">
                <a:effectLst/>
                <a:ea typeface="Arial" panose="020B0604020202020204" pitchFamily="34" charset="0"/>
                <a:sym typeface="Gill Sans"/>
              </a:rPr>
              <a:t>2.         पिछले 14 दिनों में किसी ऐसे स्थान या क्षेत्र की यात्रा की हो जहां </a:t>
            </a:r>
            <a:r>
              <a:rPr lang="en-IN" sz="2200" dirty="0">
                <a:effectLst/>
                <a:ea typeface="Arial" panose="020B0604020202020204" pitchFamily="34" charset="0"/>
                <a:sym typeface="Gill Sans"/>
              </a:rPr>
              <a:t>COVID-19 </a:t>
            </a:r>
            <a:r>
              <a:rPr lang="hi-IN" sz="2200" dirty="0">
                <a:effectLst/>
                <a:ea typeface="Arial" panose="020B0604020202020204" pitchFamily="34" charset="0"/>
                <a:sym typeface="Gill Sans"/>
              </a:rPr>
              <a:t>का प्रकोप हो।</a:t>
            </a:r>
          </a:p>
          <a:p>
            <a:r>
              <a:rPr lang="hi-IN" sz="2200" dirty="0">
                <a:effectLst/>
                <a:ea typeface="Arial" panose="020B0604020202020204" pitchFamily="34" charset="0"/>
                <a:sym typeface="Gill Sans"/>
              </a:rPr>
              <a:t>3.         यदि व्यक्ति किसी </a:t>
            </a:r>
            <a:r>
              <a:rPr lang="en-IN" sz="2200" dirty="0">
                <a:effectLst/>
                <a:ea typeface="Arial" panose="020B0604020202020204" pitchFamily="34" charset="0"/>
                <a:sym typeface="Gill Sans"/>
              </a:rPr>
              <a:t>COVID-19 </a:t>
            </a:r>
            <a:r>
              <a:rPr lang="hi-IN" sz="2200" dirty="0">
                <a:effectLst/>
                <a:ea typeface="Arial" panose="020B0604020202020204" pitchFamily="34" charset="0"/>
                <a:sym typeface="Gill Sans"/>
              </a:rPr>
              <a:t>संक्रमित व्यक्ति के करीबी सम्पर्क में हो।</a:t>
            </a:r>
          </a:p>
          <a:p>
            <a:r>
              <a:rPr lang="hi-IN" sz="2200" dirty="0">
                <a:effectLst/>
                <a:ea typeface="Arial" panose="020B0604020202020204" pitchFamily="34" charset="0"/>
                <a:sym typeface="Gill Sans"/>
              </a:rPr>
              <a:t>4.         एक व्यक्ति जिसकी जांच की रिपोर्ट नहीं आयी हो।</a:t>
            </a:r>
          </a:p>
          <a:p>
            <a:r>
              <a:rPr lang="hi-IN" sz="2200" dirty="0">
                <a:effectLst/>
                <a:ea typeface="Arial" panose="020B0604020202020204" pitchFamily="34" charset="0"/>
                <a:sym typeface="Gill Sans"/>
              </a:rPr>
              <a:t>5.         एक व्यक्ति जिसे लक्षण नहीं हों लेकिन प्रयोगशाला रिपोर्ट में पॉजिटिव पाया गया हो।</a:t>
            </a:r>
          </a:p>
          <a:p>
            <a:r>
              <a:rPr lang="hi-IN" sz="2200" dirty="0">
                <a:effectLst/>
                <a:ea typeface="Arial" panose="020B0604020202020204" pitchFamily="34" charset="0"/>
                <a:sym typeface="Gill Sans"/>
              </a:rPr>
              <a:t>अब, एक सम्पर्क हैः</a:t>
            </a:r>
          </a:p>
          <a:p>
            <a:r>
              <a:rPr lang="hi-IN" sz="2200" dirty="0">
                <a:effectLst/>
                <a:ea typeface="Arial" panose="020B0604020202020204" pitchFamily="34" charset="0"/>
                <a:sym typeface="Gill Sans"/>
              </a:rPr>
              <a:t>1.         कोई व्यक्ति जो </a:t>
            </a:r>
            <a:r>
              <a:rPr lang="en-IN" sz="2200" dirty="0">
                <a:effectLst/>
                <a:ea typeface="Arial" panose="020B0604020202020204" pitchFamily="34" charset="0"/>
                <a:sym typeface="Gill Sans"/>
              </a:rPr>
              <a:t>COVID-19 </a:t>
            </a:r>
            <a:r>
              <a:rPr lang="hi-IN" sz="2200" dirty="0">
                <a:effectLst/>
                <a:ea typeface="Arial" panose="020B0604020202020204" pitchFamily="34" charset="0"/>
                <a:sym typeface="Gill Sans"/>
              </a:rPr>
              <a:t>पॉजिटिव हो सकने वाले व्यक्ति की सीधे देखभाल कर रहा हो।</a:t>
            </a:r>
          </a:p>
          <a:p>
            <a:r>
              <a:rPr lang="hi-IN" sz="2200" dirty="0">
                <a:effectLst/>
                <a:ea typeface="Arial" panose="020B0604020202020204" pitchFamily="34" charset="0"/>
                <a:sym typeface="Gill Sans"/>
              </a:rPr>
              <a:t>2.         कोई व्यक्ति जो ऐसे व्यक्ति के साथ रह रहा हो जिसकी </a:t>
            </a:r>
            <a:r>
              <a:rPr lang="en-IN" sz="2200" dirty="0">
                <a:effectLst/>
                <a:ea typeface="Arial" panose="020B0604020202020204" pitchFamily="34" charset="0"/>
                <a:sym typeface="Gill Sans"/>
              </a:rPr>
              <a:t>COVID-19 </a:t>
            </a:r>
            <a:r>
              <a:rPr lang="hi-IN" sz="2200" dirty="0">
                <a:effectLst/>
                <a:ea typeface="Arial" panose="020B0604020202020204" pitchFamily="34" charset="0"/>
                <a:sym typeface="Gill Sans"/>
              </a:rPr>
              <a:t>जांच रिपोर्ट पॉजिटिव आयी हो।</a:t>
            </a:r>
          </a:p>
          <a:p>
            <a:r>
              <a:rPr lang="hi-IN" sz="2200" dirty="0">
                <a:effectLst/>
                <a:ea typeface="Arial" panose="020B0604020202020204" pitchFamily="34" charset="0"/>
                <a:sym typeface="Gill Sans"/>
              </a:rPr>
              <a:t>3.         कोई व्यक्ति जिसने किसी ऐसे व्यक्ति के निकट 6 घंटे से अधिक बैठकर यात्रा की हो जो बाद में    </a:t>
            </a:r>
            <a:r>
              <a:rPr lang="en-IN" sz="2200" dirty="0">
                <a:effectLst/>
                <a:ea typeface="Arial" panose="020B0604020202020204" pitchFamily="34" charset="0"/>
                <a:sym typeface="Gill Sans"/>
              </a:rPr>
              <a:t>COVID-19 </a:t>
            </a:r>
            <a:r>
              <a:rPr lang="hi-IN" sz="2200" dirty="0">
                <a:effectLst/>
                <a:ea typeface="Arial" panose="020B0604020202020204" pitchFamily="34" charset="0"/>
                <a:sym typeface="Gill Sans"/>
              </a:rPr>
              <a:t>पॉजिटिव पाया गया।</a:t>
            </a:r>
          </a:p>
          <a:p>
            <a:endParaRPr lang="hi-IN" sz="2200" dirty="0">
              <a:effectLst/>
              <a:ea typeface="Arial" panose="020B0604020202020204" pitchFamily="34" charset="0"/>
              <a:sym typeface="Gill Sans"/>
            </a:endParaRPr>
          </a:p>
        </p:txBody>
      </p:sp>
    </p:spTree>
    <p:extLst>
      <p:ext uri="{BB962C8B-B14F-4D97-AF65-F5344CB8AC3E}">
        <p14:creationId xmlns:p14="http://schemas.microsoft.com/office/powerpoint/2010/main" val="832581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dirty="0">
                <a:effectLst/>
                <a:ea typeface="Arial" panose="020B0604020202020204" pitchFamily="34" charset="0"/>
                <a:sym typeface="Gill Sans"/>
              </a:rPr>
              <a:t>सम्पर्कों के प्रकारः सम्पर्कों को दो भागों में बांटा गया है, जिनको अधिक जोखिम है और जिनको कम जोखिम है।</a:t>
            </a:r>
          </a:p>
          <a:p>
            <a:r>
              <a:rPr lang="hi-IN" sz="2200" dirty="0">
                <a:effectLst/>
                <a:ea typeface="Arial" panose="020B0604020202020204" pitchFamily="34" charset="0"/>
                <a:sym typeface="Gill Sans"/>
              </a:rPr>
              <a:t>अधिक जोखिम वाले वे लोग हैं जो सीधे मरीज़ के सम्पर्क में हैं या मरीज़ के शरीर के किसी तरल के सम्पर्क में आये हों, घर में अलग-थलग होने/ </a:t>
            </a:r>
            <a:r>
              <a:rPr lang="en-IN" sz="2200" dirty="0">
                <a:effectLst/>
                <a:ea typeface="Arial" panose="020B0604020202020204" pitchFamily="34" charset="0"/>
                <a:sym typeface="Gill Sans"/>
              </a:rPr>
              <a:t>home quarantine </a:t>
            </a:r>
            <a:r>
              <a:rPr lang="hi-IN" sz="2200" dirty="0">
                <a:effectLst/>
                <a:ea typeface="Arial" panose="020B0604020202020204" pitchFamily="34" charset="0"/>
                <a:sym typeface="Gill Sans"/>
              </a:rPr>
              <a:t>के दौरान उसकी देखभाल कर रहा हो, मरीज़ के साथ यात्रा की हो, मरीज़ के साथ एक ही कमरे/घर में रहा हो और घर के बर्तन आदि साझा किये हों।  </a:t>
            </a:r>
          </a:p>
          <a:p>
            <a:r>
              <a:rPr lang="hi-IN" sz="2200" dirty="0">
                <a:effectLst/>
                <a:ea typeface="Arial" panose="020B0604020202020204" pitchFamily="34" charset="0"/>
                <a:sym typeface="Gill Sans"/>
              </a:rPr>
              <a:t>कम जोखिम वाला सम्पर्क वह व्यक्ति है जो एक ही स्थान पर रहा हो लेकिन 1 मीटर से अधिक की दूरी पर ठीक तरह से। किसी ऐसे व्यक्ति के साथ एक ही बस या रेल या हवाई जहाज में में यात्रा की हो जिसकी रिपोर्ट जांच में पॉजिटिव आयी हो।</a:t>
            </a:r>
          </a:p>
          <a:p>
            <a:endParaRPr lang="en-US" dirty="0"/>
          </a:p>
        </p:txBody>
      </p:sp>
    </p:spTree>
    <p:extLst>
      <p:ext uri="{BB962C8B-B14F-4D97-AF65-F5344CB8AC3E}">
        <p14:creationId xmlns:p14="http://schemas.microsoft.com/office/powerpoint/2010/main" val="311646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dirty="0">
                <a:effectLst/>
                <a:ea typeface="Arial" panose="020B0604020202020204" pitchFamily="34" charset="0"/>
                <a:sym typeface="Gill Sans"/>
              </a:rPr>
              <a:t>यह स्लाइड आपको निगरानी करने की सरल प्रक्रिया बताती है। आपको अपने सुपरवाइज़र द्वारा निगरानी फॉर्मेट दिया जायेगा और वह क्षेत्र बताया जायेगा जहां आपको निगरानी करना है। आपको घरों का दौरा करके यह फॉर्मेट भरना होगा। अपना परिचय दें, आने का उद्देश्य बतायें और उसके बाद आप फॉर्मेट में दिये गये प्रश्न पूछें।</a:t>
            </a:r>
          </a:p>
          <a:p>
            <a:r>
              <a:rPr lang="hi-IN" sz="2200" dirty="0">
                <a:effectLst/>
                <a:ea typeface="Arial" panose="020B0604020202020204" pitchFamily="34" charset="0"/>
                <a:sym typeface="Gill Sans"/>
              </a:rPr>
              <a:t>जब आप फॉर्मेट भर रहे हों तो आपको निम्नलिखित बातों का ध्यान रखना ज़रूरी हैः</a:t>
            </a:r>
          </a:p>
          <a:p>
            <a:r>
              <a:rPr lang="hi-IN" sz="2200" dirty="0">
                <a:effectLst/>
                <a:ea typeface="Arial" panose="020B0604020202020204" pitchFamily="34" charset="0"/>
                <a:sym typeface="Gill Sans"/>
              </a:rPr>
              <a:t>1.         संचारः हमे अपना परिचय दें और आने का उद्देश्य बतायें, उनके प्रश्नों के उत्तर देने के लिए तैयार रहें।</a:t>
            </a:r>
          </a:p>
          <a:p>
            <a:r>
              <a:rPr lang="hi-IN" sz="2200" dirty="0">
                <a:effectLst/>
                <a:ea typeface="Arial" panose="020B0604020202020204" pitchFamily="34" charset="0"/>
                <a:sym typeface="Gill Sans"/>
              </a:rPr>
              <a:t>2.         तैयारीः अपना खुद का पेन, लिखने के लिए पैड, किताबें साथ लेकर जायें। सेनीटाइज़र और मास्क भी लेकर चलें। निगरानी कार्य करते समय हमेशा मास्क पहनें। लगे हुए ’’मास्क को हटाना और अपनी गर्दन पर लटकाना और फिर से इसे वापस लगाना’’ यह न करें। मास्क को बार-बार न छुऐं।</a:t>
            </a:r>
          </a:p>
          <a:p>
            <a:r>
              <a:rPr lang="hi-IN" sz="2200" dirty="0">
                <a:effectLst/>
                <a:ea typeface="Arial" panose="020B0604020202020204" pitchFamily="34" charset="0"/>
                <a:sym typeface="Gill Sans"/>
              </a:rPr>
              <a:t>3.         हम किससे जानकारी लेंगे? ऐसे लोगों से जिनकी पहचान सम्पर्क के रूप में की गई हो। हमें बुखार, खांसी, सांस लेने में परेशानी पर कम से कम 28 दिन तक उनकी निगरानी करनी ज़रूरी है।</a:t>
            </a:r>
          </a:p>
          <a:p>
            <a:r>
              <a:rPr lang="hi-IN" sz="2200" dirty="0">
                <a:effectLst/>
                <a:ea typeface="Arial" panose="020B0604020202020204" pitchFamily="34" charset="0"/>
                <a:sym typeface="Gill Sans"/>
              </a:rPr>
              <a:t>4.         घर में अलग-थलग रहने/ </a:t>
            </a:r>
            <a:r>
              <a:rPr lang="en-IN" sz="2200" dirty="0">
                <a:effectLst/>
                <a:ea typeface="Arial" panose="020B0604020202020204" pitchFamily="34" charset="0"/>
                <a:sym typeface="Gill Sans"/>
              </a:rPr>
              <a:t>Home Quarantine </a:t>
            </a:r>
            <a:r>
              <a:rPr lang="hi-IN" sz="2200" dirty="0">
                <a:effectLst/>
                <a:ea typeface="Arial" panose="020B0604020202020204" pitchFamily="34" charset="0"/>
                <a:sym typeface="Gill Sans"/>
              </a:rPr>
              <a:t>के बारे में और अलग-थलग रहने/ </a:t>
            </a:r>
            <a:r>
              <a:rPr lang="en-IN" sz="2200" dirty="0">
                <a:effectLst/>
                <a:ea typeface="Arial" panose="020B0604020202020204" pitchFamily="34" charset="0"/>
                <a:sym typeface="Gill Sans"/>
              </a:rPr>
              <a:t>Home Quarantine </a:t>
            </a:r>
            <a:r>
              <a:rPr lang="hi-IN" sz="2200" dirty="0">
                <a:effectLst/>
                <a:ea typeface="Arial" panose="020B0604020202020204" pitchFamily="34" charset="0"/>
                <a:sym typeface="Gill Sans"/>
              </a:rPr>
              <a:t>के दौरान क्या देखभाल जरूरी है इस बारे में सम्पर्क को जानकारी देनी है।</a:t>
            </a:r>
          </a:p>
          <a:p>
            <a:r>
              <a:rPr lang="hi-IN" sz="2200" dirty="0">
                <a:effectLst/>
                <a:ea typeface="Arial" panose="020B0604020202020204" pitchFamily="34" charset="0"/>
                <a:sym typeface="Gill Sans"/>
              </a:rPr>
              <a:t>5.         हमें सम्पर्क से उसके सम्पर्क में आने वाले व्यक्तियों (लोग जिससे जो पिछले 28 दिनों में सम्पर्क में आये हैं) का विवरण लेना भी बहुत ज़रूरी है।</a:t>
            </a:r>
          </a:p>
          <a:p>
            <a:r>
              <a:rPr lang="hi-IN" sz="2200" dirty="0">
                <a:effectLst/>
                <a:ea typeface="Arial" panose="020B0604020202020204" pitchFamily="34" charset="0"/>
                <a:sym typeface="Gill Sans"/>
              </a:rPr>
              <a:t>6.         फार्मेट पर सभी जानकारियां साफ-साफ लिखें। काम को बाद में करने के लिए नहीं छोड़ें क्योंकि सम्पर्कों का पता लगाने के लिए आपको नाम, पते और फोन नम्बर की आवश्यकता होगी।</a:t>
            </a:r>
          </a:p>
          <a:p>
            <a:r>
              <a:rPr lang="hi-IN" sz="2200" dirty="0">
                <a:effectLst/>
                <a:ea typeface="Arial" panose="020B0604020202020204" pitchFamily="34" charset="0"/>
                <a:sym typeface="Gill Sans"/>
              </a:rPr>
              <a:t>7.         अपनी दूरी उस व्यक्ति से कम से कम 1 मीटर की बनाना सुनिश्चित करें जिसका आप इंटरव्यू ले रहे हों।</a:t>
            </a:r>
          </a:p>
          <a:p>
            <a:r>
              <a:rPr lang="hi-IN" sz="2200" dirty="0">
                <a:effectLst/>
                <a:ea typeface="Arial" panose="020B0604020202020204" pitchFamily="34" charset="0"/>
                <a:sym typeface="Gill Sans"/>
              </a:rPr>
              <a:t>8.         भीड़ भाड़ वाले कमरे में न बैठें, यदि सम्भव है तो खुले में बैठें।</a:t>
            </a:r>
          </a:p>
          <a:p>
            <a:r>
              <a:rPr lang="hi-IN" sz="2200" dirty="0">
                <a:effectLst/>
                <a:ea typeface="Arial" panose="020B0604020202020204" pitchFamily="34" charset="0"/>
                <a:sym typeface="Gill Sans"/>
              </a:rPr>
              <a:t>9.         अपने हाथों को साबुन और पानी से 40 मिनट धोकर या 70 प्रतिशत हाथ सेनीटाइज़र से किटाणुरहित करना सुनिश्चित करें।</a:t>
            </a:r>
          </a:p>
          <a:p>
            <a:pPr marL="0" indent="0">
              <a:buNone/>
            </a:pPr>
            <a:endParaRPr lang="hi-IN" dirty="0"/>
          </a:p>
        </p:txBody>
      </p:sp>
    </p:spTree>
    <p:extLst>
      <p:ext uri="{BB962C8B-B14F-4D97-AF65-F5344CB8AC3E}">
        <p14:creationId xmlns:p14="http://schemas.microsoft.com/office/powerpoint/2010/main" val="3111399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dirty="0">
                <a:effectLst/>
                <a:ea typeface="Arial" panose="020B0604020202020204" pitchFamily="34" charset="0"/>
                <a:sym typeface="Gill Sans"/>
              </a:rPr>
              <a:t>सम्पर्क दो प्रकार के होंगेः</a:t>
            </a:r>
          </a:p>
          <a:p>
            <a:r>
              <a:rPr lang="hi-IN" sz="2200" dirty="0">
                <a:effectLst/>
                <a:ea typeface="Arial" panose="020B0604020202020204" pitchFamily="34" charset="0"/>
                <a:sym typeface="Gill Sans"/>
              </a:rPr>
              <a:t>1. जिनमें कोई बुखार, खांसी, या सांस लेने में परेशानी का कोई लक्षण दिखाई नहीं देता है। आपको इस व्यक्ति और इसके देखभालकर्ता दोनों को घर पर अलग-थलग रहने, खुद को दूसरों से दूर रखने और सक्रिय निगरानी की सलाह देनी होगी।</a:t>
            </a:r>
          </a:p>
          <a:p>
            <a:r>
              <a:rPr lang="hi-IN" sz="2200" dirty="0">
                <a:effectLst/>
                <a:ea typeface="Arial" panose="020B0604020202020204" pitchFamily="34" charset="0"/>
                <a:sym typeface="Gill Sans"/>
              </a:rPr>
              <a:t>2. ऐसे मामले में जब सम्पर्क में बुखार, खांसी और सांस लेने में परेशानी के लक्षण दिखाई देते हैं तब यह सलाह दें किः (क) तुरन्त अलग-थलग/ </a:t>
            </a:r>
            <a:r>
              <a:rPr lang="en-IN" sz="2200" dirty="0">
                <a:effectLst/>
                <a:ea typeface="Arial" panose="020B0604020202020204" pitchFamily="34" charset="0"/>
                <a:sym typeface="Gill Sans"/>
              </a:rPr>
              <a:t>isolation, (</a:t>
            </a:r>
            <a:r>
              <a:rPr lang="hi-IN" sz="2200" dirty="0">
                <a:effectLst/>
                <a:ea typeface="Arial" panose="020B0604020202020204" pitchFamily="34" charset="0"/>
                <a:sym typeface="Gill Sans"/>
              </a:rPr>
              <a:t>ख) मास्क लगायें और (ग) करीबी स्वास्थ्य सुविधा में सम्पर्क करें और रिपोर्ट करें।</a:t>
            </a:r>
          </a:p>
          <a:p>
            <a:pPr marL="0" marR="0" lvl="0" indent="0" defTabSz="457200" eaLnBrk="1" fontAlgn="auto" latinLnBrk="0" hangingPunct="1">
              <a:lnSpc>
                <a:spcPct val="117999"/>
              </a:lnSpc>
              <a:spcBef>
                <a:spcPts val="0"/>
              </a:spcBef>
              <a:spcAft>
                <a:spcPts val="0"/>
              </a:spcAft>
              <a:buClrTx/>
              <a:buSzTx/>
              <a:buFontTx/>
              <a:buNone/>
              <a:tabLst/>
              <a:defRPr/>
            </a:pPr>
            <a:endParaRPr kumimoji="0" lang="hi-IN" sz="2200" u="none" strike="noStrike" kern="0" cap="none" spc="0" normalizeH="0" baseline="0" noProof="0" dirty="0">
              <a:ln>
                <a:noFill/>
              </a:ln>
              <a:solidFill>
                <a:sysClr val="windowText" lastClr="000000"/>
              </a:solidFill>
              <a:effectLst/>
              <a:uLnTx/>
              <a:uFillTx/>
              <a:ea typeface="Arial" panose="020B0604020202020204" pitchFamily="34" charset="0"/>
              <a:sym typeface="Gill Sans"/>
            </a:endParaRPr>
          </a:p>
        </p:txBody>
      </p:sp>
    </p:spTree>
    <p:extLst>
      <p:ext uri="{BB962C8B-B14F-4D97-AF65-F5344CB8AC3E}">
        <p14:creationId xmlns:p14="http://schemas.microsoft.com/office/powerpoint/2010/main" val="2297127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9088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395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516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4511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34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80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9770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9682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27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938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979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hi-IN" sz="2200" dirty="0">
                <a:effectLst/>
                <a:ea typeface="Arial" panose="020B0604020202020204" pitchFamily="34" charset="0"/>
                <a:sym typeface="Gill Sans"/>
              </a:rPr>
              <a:t>हम इन विषयों पर पहले ही चर्चा कर चुके हैं। आइये हम उन मुख्य बिन्दुओं को याद करें जो हमने इनमें से प्रत्येक विषय में सीखे हैं। अपनी पॉकेट बुक में देखें कि वे कौन से 5 बिन्दु हैं जो आपको इनमें से प्रत्येक में याद रखने होंगे। सोशल डिस्टेन्सिंग के समय में एक कार्यकर्ता द्वारा समुदाय तक संदेश पहुंचाने के लिए उचित  तरीकों का उपयोग किया जाना चाहिए। कुछ संदेश समुदाय में निगरानी करने के दौरान परिवारों को दिए जा सकते हैं, वाट्सएप के माध्यम से या छोटे वीडियो/मोबीसोड्स शेयर करके भी समुदाय के सदस्यों एवं मुख्य समूहों को संदेश दिये जा सकते हैं, जहां लोगों को आवश्यक सेवाऐं लेने के लिए जाने की अनुमति है जैसे किराने, दूध एवं दवा की दुकानों पर </a:t>
            </a:r>
            <a:r>
              <a:rPr lang="en-IN" sz="2200" dirty="0">
                <a:effectLst/>
                <a:ea typeface="Arial" panose="020B0604020202020204" pitchFamily="34" charset="0"/>
                <a:sym typeface="Gill Sans"/>
              </a:rPr>
              <a:t>IEC </a:t>
            </a:r>
            <a:r>
              <a:rPr lang="hi-IN" sz="2200" dirty="0">
                <a:effectLst/>
                <a:ea typeface="Arial" panose="020B0604020202020204" pitchFamily="34" charset="0"/>
                <a:sym typeface="Gill Sans"/>
              </a:rPr>
              <a:t>सामग्री दिखाकर संदेश दिये जा सकते हैं। कचरा लेने आने वाली गाड़ी, एम्बुलेन्स या अन्य जो तालाबन्दी/सोशल डिस्टेंसिंग के समय चालू हो का उपयोग माइक प्रचार करने के लिए किया जा सकता है। पुलिस की गाड़ी द्वारा माइक के माध्यम से संदेश देने के लिए सम्बन्धित अधिकारी से अनुरोध किया जा सकता है।</a:t>
            </a:r>
            <a:endParaRPr lang="en-US" dirty="0"/>
          </a:p>
        </p:txBody>
      </p:sp>
    </p:spTree>
    <p:extLst>
      <p:ext uri="{BB962C8B-B14F-4D97-AF65-F5344CB8AC3E}">
        <p14:creationId xmlns:p14="http://schemas.microsoft.com/office/powerpoint/2010/main" val="1206936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52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8389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221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25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dirty="0">
                <a:effectLst/>
                <a:ea typeface="Arial" panose="020B0604020202020204" pitchFamily="34" charset="0"/>
                <a:sym typeface="Gill Sans"/>
              </a:rPr>
              <a:t>बीमारी का नाम </a:t>
            </a:r>
            <a:r>
              <a:rPr lang="en-IN" sz="2200" dirty="0">
                <a:effectLst/>
                <a:ea typeface="Arial" panose="020B0604020202020204" pitchFamily="34" charset="0"/>
                <a:sym typeface="Gill Sans"/>
              </a:rPr>
              <a:t>COVID-19 </a:t>
            </a:r>
            <a:r>
              <a:rPr lang="hi-IN" sz="2200" dirty="0">
                <a:effectLst/>
                <a:ea typeface="Arial" panose="020B0604020202020204" pitchFamily="34" charset="0"/>
                <a:sym typeface="Gill Sans"/>
              </a:rPr>
              <a:t>है। कोरोनावायरस बीमारी का पता 2019 में लगा। यह बीमारी  </a:t>
            </a:r>
            <a:r>
              <a:rPr lang="en-IN" sz="2200" dirty="0">
                <a:effectLst/>
                <a:ea typeface="Arial" panose="020B0604020202020204" pitchFamily="34" charset="0"/>
                <a:sym typeface="Gill Sans"/>
              </a:rPr>
              <a:t>SARS-CoV-2 </a:t>
            </a:r>
            <a:r>
              <a:rPr lang="hi-IN" sz="2200" dirty="0">
                <a:effectLst/>
                <a:ea typeface="Arial" panose="020B0604020202020204" pitchFamily="34" charset="0"/>
                <a:sym typeface="Gill Sans"/>
              </a:rPr>
              <a:t>नामक वायरस के कारण होती है। </a:t>
            </a:r>
            <a:r>
              <a:rPr lang="en-IN" sz="2200" dirty="0">
                <a:effectLst/>
                <a:ea typeface="Arial" panose="020B0604020202020204" pitchFamily="34" charset="0"/>
                <a:sym typeface="Gill Sans"/>
              </a:rPr>
              <a:t>SARS-CoV-2 </a:t>
            </a:r>
            <a:r>
              <a:rPr lang="hi-IN" sz="2200" dirty="0">
                <a:effectLst/>
                <a:ea typeface="Arial" panose="020B0604020202020204" pitchFamily="34" charset="0"/>
                <a:sym typeface="Gill Sans"/>
              </a:rPr>
              <a:t>का पूरा नाम है गंभीर तीव्र श्वसन सम्बन्धी सिन्ड्रोम कोरोनावायरस-2 {</a:t>
            </a:r>
            <a:r>
              <a:rPr lang="en-IN" sz="2200" dirty="0">
                <a:effectLst/>
                <a:ea typeface="Arial" panose="020B0604020202020204" pitchFamily="34" charset="0"/>
                <a:sym typeface="Gill Sans"/>
              </a:rPr>
              <a:t>SARS-CoV-2, Severe  (because it is serious) Acute Respiratory Syndrome –Coronavirus (the name of the family of viruses)-2}।  </a:t>
            </a:r>
            <a:r>
              <a:rPr lang="hi-IN" sz="2200" dirty="0">
                <a:effectLst/>
                <a:ea typeface="Arial" panose="020B0604020202020204" pitchFamily="34" charset="0"/>
                <a:sym typeface="Gill Sans"/>
              </a:rPr>
              <a:t>कोरोनावायरसों के कारण कोरोनावायरस बीमारी-2019 के समान  </a:t>
            </a:r>
            <a:r>
              <a:rPr lang="en-IN" sz="2200" dirty="0">
                <a:effectLst/>
                <a:ea typeface="Arial" panose="020B0604020202020204" pitchFamily="34" charset="0"/>
                <a:sym typeface="Gill Sans"/>
              </a:rPr>
              <a:t>SARS, HINI9 (</a:t>
            </a:r>
            <a:r>
              <a:rPr lang="hi-IN" sz="2200" dirty="0">
                <a:effectLst/>
                <a:ea typeface="Arial" panose="020B0604020202020204" pitchFamily="34" charset="0"/>
                <a:sym typeface="Gill Sans"/>
              </a:rPr>
              <a:t>स्वाइन फ्लू), आम जुकाम और इंफ्लूएंज़ा जैसी बीमारियां होतीं हैं।</a:t>
            </a:r>
          </a:p>
          <a:p>
            <a:r>
              <a:rPr lang="hi-IN" sz="2200" dirty="0">
                <a:effectLst/>
                <a:ea typeface="Arial" panose="020B0604020202020204" pitchFamily="34" charset="0"/>
                <a:sym typeface="Gill Sans"/>
              </a:rPr>
              <a:t>बुखार, खांसी और सांस लेने में परेशानी </a:t>
            </a:r>
            <a:r>
              <a:rPr lang="en-IN" sz="2200" dirty="0">
                <a:effectLst/>
                <a:ea typeface="Arial" panose="020B0604020202020204" pitchFamily="34" charset="0"/>
                <a:sym typeface="Gill Sans"/>
              </a:rPr>
              <a:t>COVID-19 </a:t>
            </a:r>
            <a:r>
              <a:rPr lang="hi-IN" sz="2200" dirty="0">
                <a:effectLst/>
                <a:ea typeface="Arial" panose="020B0604020202020204" pitchFamily="34" charset="0"/>
                <a:sym typeface="Gill Sans"/>
              </a:rPr>
              <a:t>के लक्षण हैं।</a:t>
            </a:r>
          </a:p>
          <a:p>
            <a:r>
              <a:rPr lang="hi-IN" sz="2200" dirty="0">
                <a:effectLst/>
                <a:ea typeface="Arial" panose="020B0604020202020204" pitchFamily="34" charset="0"/>
                <a:sym typeface="Gill Sans"/>
              </a:rPr>
              <a:t>यदि किसी व्यक्ति को ये लक्षण दिखाई दें तो व्यक्ति को तुरन्त सरकारी हेल्पलाइन नम्बर पर कॉल करना चाहिए। हेल्पलाइन नम्बर इस स्लाइड पर दिया गया है।</a:t>
            </a:r>
          </a:p>
          <a:p>
            <a:r>
              <a:rPr lang="hi-IN" sz="2200" dirty="0">
                <a:effectLst/>
                <a:ea typeface="Arial" panose="020B0604020202020204" pitchFamily="34" charset="0"/>
                <a:sym typeface="Gill Sans"/>
              </a:rPr>
              <a:t>यदि आप यह जानते हैं कि जिस व्यक्ति के साथ आप संपर्क में थे उस व्यक्ति को </a:t>
            </a:r>
            <a:r>
              <a:rPr lang="en-IN" sz="2200" dirty="0">
                <a:effectLst/>
                <a:ea typeface="Arial" panose="020B0604020202020204" pitchFamily="34" charset="0"/>
                <a:sym typeface="Gill Sans"/>
              </a:rPr>
              <a:t>COVID-19 </a:t>
            </a:r>
            <a:r>
              <a:rPr lang="hi-IN" sz="2200" dirty="0">
                <a:effectLst/>
                <a:ea typeface="Arial" panose="020B0604020202020204" pitchFamily="34" charset="0"/>
                <a:sym typeface="Gill Sans"/>
              </a:rPr>
              <a:t>पॉजिटिव पाया गया है तो आपको तुरन्त हेल्पलाइन नम्बरों पर सम्पर्क करना चाहिए।</a:t>
            </a: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u="none" strike="noStrike" kern="0" cap="none" spc="0" normalizeH="0" baseline="0" noProof="0" dirty="0">
              <a:ln>
                <a:noFill/>
              </a:ln>
              <a:solidFill>
                <a:sysClr val="windowText" lastClr="000000"/>
              </a:solidFill>
              <a:effectLst/>
              <a:uLnTx/>
              <a:uFillTx/>
              <a:sym typeface="Gill Sans"/>
            </a:endParaRPr>
          </a:p>
        </p:txBody>
      </p:sp>
    </p:spTree>
    <p:extLst>
      <p:ext uri="{BB962C8B-B14F-4D97-AF65-F5344CB8AC3E}">
        <p14:creationId xmlns:p14="http://schemas.microsoft.com/office/powerpoint/2010/main" val="2390802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790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8200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dirty="0">
                <a:effectLst/>
                <a:ea typeface="Arial" panose="020B0604020202020204" pitchFamily="34" charset="0"/>
                <a:sym typeface="Gill Sans"/>
              </a:rPr>
              <a:t>इस सत्र में हम शहरी क्षेत्रों में उपयोग की जा सकने वाले सामुदायिक सहयोग व्यवहारों के बारे में बात करेंगे। शहरी क्षेत्रों में विभिन्न चुनौतियां होंगी जिनसे हमें निपटना होगा।</a:t>
            </a:r>
            <a:endParaRPr lang="en-US" dirty="0"/>
          </a:p>
        </p:txBody>
      </p:sp>
    </p:spTree>
    <p:extLst>
      <p:ext uri="{BB962C8B-B14F-4D97-AF65-F5344CB8AC3E}">
        <p14:creationId xmlns:p14="http://schemas.microsoft.com/office/powerpoint/2010/main" val="677086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8797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85769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4704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5374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dirty="0">
                <a:effectLst/>
                <a:ea typeface="Arial" panose="020B0604020202020204" pitchFamily="34" charset="0"/>
                <a:sym typeface="Gill Sans"/>
              </a:rPr>
              <a:t>एक व्यक्ति से दूसरे व्यक्ति में संक्रमण कैसे फैलता है?</a:t>
            </a:r>
          </a:p>
          <a:p>
            <a:r>
              <a:rPr lang="hi-IN" sz="2200" dirty="0">
                <a:effectLst/>
                <a:ea typeface="Arial" panose="020B0604020202020204" pitchFamily="34" charset="0"/>
                <a:sym typeface="Gill Sans"/>
              </a:rPr>
              <a:t>वायरस संक्रमित व्यक्ति की सांस की बूंदों के माध्यम से फैलता है। जब एक संक्रमित व्यक्ति अपना मुंह/नाक हाथ से ढंक कर खांसता/छींकता है तो उसके हाथ पर बूंदें (जिनमें वायरस होता है) लग जातीं हैं और यदि संक्रमित व्यक्ति अपना मुंह/नाक ढ़के बिना ही व्यक्ति खांसता या छींकता है तो बूंदें (जिनमें वायरस होता है) सतहों पर लग जाती हैं।</a:t>
            </a:r>
          </a:p>
          <a:p>
            <a:r>
              <a:rPr lang="hi-IN" sz="2200" dirty="0">
                <a:effectLst/>
                <a:ea typeface="Arial" panose="020B0604020202020204" pitchFamily="34" charset="0"/>
                <a:sym typeface="Gill Sans"/>
              </a:rPr>
              <a:t>दूषित हाथ/सतहों से वायरस असंक्रमित व्यक्ति के हाथ पर लग जाता है और जब वह व्यक्ति अपने हाथों को नाक, आंखों या मुंह पर लगाता है तो वायरस अन्दर चला जाता है।</a:t>
            </a:r>
          </a:p>
          <a:p>
            <a:r>
              <a:rPr lang="hi-IN" sz="2200" dirty="0">
                <a:effectLst/>
                <a:ea typeface="Arial" panose="020B0604020202020204" pitchFamily="34" charset="0"/>
                <a:sym typeface="Gill Sans"/>
              </a:rPr>
              <a:t>हमें यह जानकारी नहीं है कि यह वायरस शरीर से बाहर आने के बाद कितने समय तक जीवित रहता है। लेकिन हाथ साफ रखकर और अपने हाथों को अपने चेहरे पर न लगाना संक्रमण से बचाव का बहुत महत्वपूर्ण तरीका है। हम इसके बारे में सीखने जा रहे हैं।</a:t>
            </a: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1200" u="none" strike="noStrike" kern="0" cap="none" spc="0" normalizeH="0" baseline="0" noProof="0" dirty="0">
              <a:ln>
                <a:noFill/>
              </a:ln>
              <a:solidFill>
                <a:sysClr val="windowText" lastClr="000000"/>
              </a:solidFill>
              <a:effectLst/>
              <a:uLnTx/>
              <a:uFillTx/>
              <a:sym typeface="Gill Sans"/>
            </a:endParaRPr>
          </a:p>
        </p:txBody>
      </p:sp>
    </p:spTree>
    <p:extLst>
      <p:ext uri="{BB962C8B-B14F-4D97-AF65-F5344CB8AC3E}">
        <p14:creationId xmlns:p14="http://schemas.microsoft.com/office/powerpoint/2010/main" val="395513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dirty="0">
                <a:effectLst/>
                <a:ea typeface="Arial" panose="020B0604020202020204" pitchFamily="34" charset="0"/>
                <a:sym typeface="Gill Sans"/>
              </a:rPr>
              <a:t>पिछली स्लाइड में हमने वायरस के एक व्यक्ति से दूसरे व्यक्ति में पहुंचने के बारे में बात की। आइये हम देखते हैं कि हम इस वायरस के फैलने को रोकने के लिए हम क्या कर सकते हैं।</a:t>
            </a:r>
          </a:p>
          <a:p>
            <a:r>
              <a:rPr lang="hi-IN" sz="2200" dirty="0">
                <a:effectLst/>
                <a:ea typeface="Arial" panose="020B0604020202020204" pitchFamily="34" charset="0"/>
                <a:sym typeface="Gill Sans"/>
              </a:rPr>
              <a:t>1. साबुन और पानी से हाथ धोने से वायरस मर जायेगा। इसी प्रकार 70 प्रतिशत एल्कोहल आधारित सेनीटाइज़र से साफ करने पर भी वायरस मर जायेगा। हमें साबुन और पानी से 40 सेकण्ड तक हाथ धोना ज़रूरी है क्योंकि वायरस के सेल की दीवार को घिसने में इतना समय लगता है। इसी तरह एल्कोहल से भी। यदि आप अपने हाथ नहीं घिसते हैं, तो वायरस का सेल नहीं घिसता है और वायरस को कोई नुकसान नहीं पहुंचता है।</a:t>
            </a:r>
          </a:p>
          <a:p>
            <a:r>
              <a:rPr lang="hi-IN" sz="2200" dirty="0">
                <a:effectLst/>
                <a:ea typeface="Arial" panose="020B0604020202020204" pitchFamily="34" charset="0"/>
                <a:sym typeface="Gill Sans"/>
              </a:rPr>
              <a:t>2. जैसा कि हमने पहले बात की थी कि किसी संक्रमित व्यक्ति से हाथ मिलाने पर या सतहों से भी बूंदें हमारे हाथ पर लग सकतीं हैं क्योंकि उनमें वायरस हो सकता है। इसलिए हमें इस स्वच्छता व्यवहार को अपनाने की ज़रूरत है।</a:t>
            </a: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u="none" strike="noStrike" kern="0" cap="none" spc="0" normalizeH="0" baseline="0" noProof="0" dirty="0">
              <a:ln>
                <a:noFill/>
              </a:ln>
              <a:solidFill>
                <a:sysClr val="windowText" lastClr="000000"/>
              </a:solidFill>
              <a:effectLst/>
              <a:uLnTx/>
              <a:uFillTx/>
              <a:sym typeface="Gill Sans"/>
            </a:endParaRPr>
          </a:p>
        </p:txBody>
      </p:sp>
    </p:spTree>
    <p:extLst>
      <p:ext uri="{BB962C8B-B14F-4D97-AF65-F5344CB8AC3E}">
        <p14:creationId xmlns:p14="http://schemas.microsoft.com/office/powerpoint/2010/main" val="334664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dirty="0">
                <a:effectLst/>
                <a:ea typeface="Arial" panose="020B0604020202020204" pitchFamily="34" charset="0"/>
                <a:sym typeface="Gill Sans"/>
              </a:rPr>
              <a:t>और क्योंकि हम नहीं चाहते हैं कि संक्रमित बूंदें हवा में बाहर फैलें और लोगों को संक्रमित करें, इसके लिए हमें हमेशा श्वसन स्वच्छता बनाए रखनी होगी।</a:t>
            </a:r>
          </a:p>
          <a:p>
            <a:r>
              <a:rPr lang="hi-IN" sz="2200" dirty="0">
                <a:effectLst/>
                <a:ea typeface="Arial" panose="020B0604020202020204" pitchFamily="34" charset="0"/>
                <a:sym typeface="Gill Sans"/>
              </a:rPr>
              <a:t>खांसते और छींकते समय साड़ी के पल्लू या गमछे का प्रयोग ढ़कने के लिए कभी नहीं करें क्यों हो सकता है कि बाद में आप उससे अपने हाथ पोंछ लें और फिर किटाणु आपके हाथ से अपकी नाक, मुंह या आंखों में पहुंच जायेंगे।</a:t>
            </a:r>
          </a:p>
        </p:txBody>
      </p:sp>
    </p:spTree>
    <p:extLst>
      <p:ext uri="{BB962C8B-B14F-4D97-AF65-F5344CB8AC3E}">
        <p14:creationId xmlns:p14="http://schemas.microsoft.com/office/powerpoint/2010/main" val="345176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295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hi-IN" sz="2200" dirty="0">
                <a:effectLst/>
                <a:ea typeface="Arial" panose="020B0604020202020204" pitchFamily="34" charset="0"/>
                <a:sym typeface="Gill Sans"/>
              </a:rPr>
              <a:t>अन्य लोगों से स्वयं की दूरी बनाना सोशल डिस्टेन्सिंग है। सोशल डिस्टेन्सिंग इसलिए ज़रूरी है ताकि आप संक्रमित बूंदों के संपर्क में न आयें। इसका मतलब यह नहीं है कि आपके पास आने वाला हर व्यक्ति संक्रमित है, लेकिन यह सावधानी बरतना आवश्यक है। सोशल डिस्टेंसिंग का मतलब यह भी है कि आप भीड़-भाड़ वाली जगहों पर जाने से बचें, आप ऐसे कार्यक्रम आयोजित न करें जहां लोगों को एकत्र होना पड़े। ध्यान रखें कि वायरस शरीर के बाहर लम्बे समय तक जीवित नहीं रह सकता है। इसको जीवित रहने और बढ़ने के लिए मानव शरीर की आवश्यकता होती है और यदि ऐसा न हुआ तो वह मर जायेगा। जब लोग भीड़-भाड़ वाली जगह पर होते हैं तो वे एक दूसरे को छूते हैं, वस्तुओं को छूते हैं और यहां तक कि सांस की बूंदों को लेते और छोड़ते हैं- इस प्रकार वायरस एक व्यक्ति से दूसरे व्यक्ति में पहुंच सकता है। इसलिए इस अवधि में मानव से मानव के सम्पर्क में कमी लाना आवश्यक है।</a:t>
            </a:r>
            <a:endParaRPr kumimoji="0" lang="en-US" sz="2200" u="none" strike="noStrike" kern="0" cap="none" spc="0" normalizeH="0" baseline="0" noProof="0" dirty="0">
              <a:ln>
                <a:noFill/>
              </a:ln>
              <a:solidFill>
                <a:sysClr val="windowText" lastClr="000000"/>
              </a:solidFill>
              <a:effectLst/>
              <a:uLnTx/>
              <a:uFillTx/>
              <a:sym typeface="Gill Sans"/>
            </a:endParaRPr>
          </a:p>
        </p:txBody>
      </p:sp>
    </p:spTree>
    <p:extLst>
      <p:ext uri="{BB962C8B-B14F-4D97-AF65-F5344CB8AC3E}">
        <p14:creationId xmlns:p14="http://schemas.microsoft.com/office/powerpoint/2010/main" val="1840454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dirty="0">
                <a:effectLst/>
                <a:ea typeface="Arial" panose="020B0604020202020204" pitchFamily="34" charset="0"/>
                <a:sym typeface="Gill Sans"/>
              </a:rPr>
              <a:t>हालांकि संक्रमण किसी को भी हो सकता है, बुजु़र्गों या ऐसे लोगों जिनको पहले से कोई बीमारी हो उनमें यह संक्रमण गंभीर हो जाता है। ऐसा इसलिए होता है क्योंकि ऐसे लोगों की रोग प्रतिरोधक क्षमता कमज़ोर होती है और जब बीमारी पैदा करने वाले वायरस द्वारा हमला किया जाता है तो यह शरीर की रक्षा नहीं कर पाती है। अब आप उन टीकों का महत्व समझेंगे जो हमारे शरीर को वायरस और बैक्टीरिया से होने वाले हमलों के लिए तैयार करते हैं।</a:t>
            </a:r>
            <a:endParaRPr lang="hi-IN" dirty="0"/>
          </a:p>
        </p:txBody>
      </p:sp>
    </p:spTree>
    <p:extLst>
      <p:ext uri="{BB962C8B-B14F-4D97-AF65-F5344CB8AC3E}">
        <p14:creationId xmlns:p14="http://schemas.microsoft.com/office/powerpoint/2010/main" val="371246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0" i="0">
                <a:latin typeface="Mangal" panose="02040503050203030202" pitchFamily="18" charset="0"/>
                <a:cs typeface="Mangal" panose="02040503050203030202" pitchFamily="18"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b="0" i="0">
                <a:latin typeface="Mangal" panose="02040503050203030202" pitchFamily="18" charset="0"/>
                <a:cs typeface="Mangal" panose="02040503050203030202" pitchFamily="18"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35845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0" i="0">
                <a:latin typeface="Mangal" panose="02040503050203030202" pitchFamily="18" charset="0"/>
                <a:cs typeface="Mangal" panose="02040503050203030202" pitchFamily="18"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0" i="0">
                <a:latin typeface="Mangal" panose="02040503050203030202" pitchFamily="18" charset="0"/>
                <a:cs typeface="Mangal" panose="02040503050203030202" pitchFamily="18"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0" i="0">
                <a:latin typeface="Mangal" panose="02040503050203030202" pitchFamily="18" charset="0"/>
                <a:cs typeface="Mangal" panose="02040503050203030202" pitchFamily="18"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0" i="0">
                <a:latin typeface="Mangal" panose="02040503050203030202" pitchFamily="18" charset="0"/>
                <a:cs typeface="Mangal" panose="02040503050203030202" pitchFamily="18"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0" i="0">
                <a:latin typeface="Mangal" panose="02040503050203030202" pitchFamily="18" charset="0"/>
                <a:cs typeface="Mangal" panose="02040503050203030202" pitchFamily="18"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0" i="0">
                <a:latin typeface="Mangal" panose="02040503050203030202" pitchFamily="18" charset="0"/>
                <a:ea typeface="+mn-ea"/>
                <a:cs typeface="Mangal" panose="02040503050203030202" pitchFamily="18"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angal" panose="02040503050203030202" pitchFamily="18" charset="0"/>
          <a:ea typeface="+mn-ea"/>
          <a:cs typeface="Mangal" panose="02040503050203030202" pitchFamily="18"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angal" panose="02040503050203030202" pitchFamily="18" charset="0"/>
          <a:ea typeface="Mangal" panose="02040503050203030202" pitchFamily="18" charset="0"/>
          <a:cs typeface="Mangal" panose="02040503050203030202" pitchFamily="18"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angal" panose="02040503050203030202" pitchFamily="18" charset="0"/>
          <a:ea typeface="Mangal" panose="02040503050203030202" pitchFamily="18" charset="0"/>
          <a:cs typeface="Mangal" panose="02040503050203030202" pitchFamily="18"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angal" panose="02040503050203030202" pitchFamily="18" charset="0"/>
          <a:ea typeface="Mangal" panose="02040503050203030202" pitchFamily="18" charset="0"/>
          <a:cs typeface="Mangal" panose="02040503050203030202" pitchFamily="18"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angal" panose="02040503050203030202" pitchFamily="18" charset="0"/>
          <a:ea typeface="Mangal" panose="02040503050203030202" pitchFamily="18" charset="0"/>
          <a:cs typeface="Mangal" panose="02040503050203030202" pitchFamily="18"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angal" panose="02040503050203030202" pitchFamily="18" charset="0"/>
          <a:ea typeface="Mangal" panose="02040503050203030202" pitchFamily="18" charset="0"/>
          <a:cs typeface="Mangal" panose="02040503050203030202" pitchFamily="18"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3" Type="http://schemas.openxmlformats.org/officeDocument/2006/relationships/image" Target="../media/image56.jpeg"/><Relationship Id="rId18" Type="http://schemas.openxmlformats.org/officeDocument/2006/relationships/image" Target="../media/image61.jpeg"/><Relationship Id="rId26" Type="http://schemas.openxmlformats.org/officeDocument/2006/relationships/image" Target="../media/image69.jpeg"/><Relationship Id="rId39" Type="http://schemas.openxmlformats.org/officeDocument/2006/relationships/image" Target="../media/image82.jpeg"/><Relationship Id="rId21" Type="http://schemas.openxmlformats.org/officeDocument/2006/relationships/image" Target="../media/image64.jpeg"/><Relationship Id="rId34" Type="http://schemas.openxmlformats.org/officeDocument/2006/relationships/image" Target="../media/image77.jpe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5" Type="http://schemas.openxmlformats.org/officeDocument/2006/relationships/image" Target="../media/image68.jpeg"/><Relationship Id="rId33" Type="http://schemas.openxmlformats.org/officeDocument/2006/relationships/image" Target="../media/image76.jpeg"/><Relationship Id="rId38" Type="http://schemas.openxmlformats.org/officeDocument/2006/relationships/image" Target="../media/image81.jpeg"/><Relationship Id="rId2" Type="http://schemas.openxmlformats.org/officeDocument/2006/relationships/audio" Target="../media/audio1.wav"/><Relationship Id="rId16" Type="http://schemas.openxmlformats.org/officeDocument/2006/relationships/image" Target="../media/image59.jpeg"/><Relationship Id="rId20" Type="http://schemas.openxmlformats.org/officeDocument/2006/relationships/image" Target="../media/image63.jpeg"/><Relationship Id="rId29" Type="http://schemas.openxmlformats.org/officeDocument/2006/relationships/image" Target="../media/image72.jpeg"/><Relationship Id="rId1" Type="http://schemas.openxmlformats.org/officeDocument/2006/relationships/slideLayout" Target="../slideLayouts/slideLayout11.xml"/><Relationship Id="rId6" Type="http://schemas.openxmlformats.org/officeDocument/2006/relationships/image" Target="../media/image49.jpeg"/><Relationship Id="rId11" Type="http://schemas.openxmlformats.org/officeDocument/2006/relationships/image" Target="../media/image54.jpeg"/><Relationship Id="rId24" Type="http://schemas.openxmlformats.org/officeDocument/2006/relationships/image" Target="../media/image67.jpeg"/><Relationship Id="rId32" Type="http://schemas.openxmlformats.org/officeDocument/2006/relationships/image" Target="../media/image75.jpeg"/><Relationship Id="rId37" Type="http://schemas.openxmlformats.org/officeDocument/2006/relationships/image" Target="../media/image80.jpeg"/><Relationship Id="rId5" Type="http://schemas.openxmlformats.org/officeDocument/2006/relationships/image" Target="../media/image48.png"/><Relationship Id="rId15" Type="http://schemas.openxmlformats.org/officeDocument/2006/relationships/image" Target="../media/image58.jpeg"/><Relationship Id="rId23" Type="http://schemas.openxmlformats.org/officeDocument/2006/relationships/image" Target="../media/image66.png"/><Relationship Id="rId28" Type="http://schemas.openxmlformats.org/officeDocument/2006/relationships/image" Target="../media/image71.jpeg"/><Relationship Id="rId36" Type="http://schemas.openxmlformats.org/officeDocument/2006/relationships/image" Target="../media/image79.jpeg"/><Relationship Id="rId10" Type="http://schemas.openxmlformats.org/officeDocument/2006/relationships/image" Target="../media/image53.jpeg"/><Relationship Id="rId19" Type="http://schemas.openxmlformats.org/officeDocument/2006/relationships/image" Target="../media/image62.jpeg"/><Relationship Id="rId31" Type="http://schemas.openxmlformats.org/officeDocument/2006/relationships/image" Target="../media/image74.jpeg"/><Relationship Id="rId4" Type="http://schemas.openxmlformats.org/officeDocument/2006/relationships/image" Target="../media/image8.png"/><Relationship Id="rId9" Type="http://schemas.openxmlformats.org/officeDocument/2006/relationships/image" Target="../media/image52.jpeg"/><Relationship Id="rId14" Type="http://schemas.openxmlformats.org/officeDocument/2006/relationships/image" Target="../media/image57.jpeg"/><Relationship Id="rId22" Type="http://schemas.openxmlformats.org/officeDocument/2006/relationships/image" Target="../media/image65.png"/><Relationship Id="rId27" Type="http://schemas.openxmlformats.org/officeDocument/2006/relationships/image" Target="../media/image70.jpeg"/><Relationship Id="rId30" Type="http://schemas.openxmlformats.org/officeDocument/2006/relationships/image" Target="../media/image73.jpeg"/><Relationship Id="rId35" Type="http://schemas.openxmlformats.org/officeDocument/2006/relationships/image" Target="../media/image78.jpeg"/><Relationship Id="rId8" Type="http://schemas.openxmlformats.org/officeDocument/2006/relationships/image" Target="../media/image51.jpeg"/><Relationship Id="rId3"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A2F6EAA8-AE17-A542-A9F6-33968F190C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66314233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1388BD9-48FB-594E-B426-DDC944F291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16489854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1207D58C-F709-5C40-A5CF-6E352B8967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1450451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4A462FD-997D-A345-8AEB-367A3BDEBF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D56CEA2-36A1-6944-9A85-4C58ED7AA0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51E06D62-D767-9C49-A26C-DC5F8AD093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B6CAAD1-241B-6D48-BAD3-6794E7F635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3E4A772-B0B6-9048-97C9-6C4A58F39B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83C28282-FC55-4540-B9B2-52FC652B4F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13FCBF9-A8C4-BE42-96E0-A594E54CA3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145AA837-8F9C-ED40-957A-B1137ACAE0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AC54D74-8D9D-9240-B768-33CA189587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299598653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0C1C0D2-7701-B743-A0B8-10D55A34BD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F5703333-DAC8-9A49-BBFB-5070C1CE632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929FB83-152D-B746-AFA6-22A2BD75A7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7C9627E-9F2C-DD47-92D0-67F2AC0C543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831EE2E7-E56E-8C4F-B0DE-2081E377D8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428A6EB5-3554-A443-A21D-6CB1097538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AF5C0D9B-BD84-324B-880C-1894213414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F3253CD-DB3D-434F-9973-ECAD5A09A0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7A65223E-C4B9-9440-936C-F4F2E25E19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24DCF1D7-FC85-D742-AE94-5507BCCAFF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rawing&#10;&#10;Description automatically generated">
            <a:extLst>
              <a:ext uri="{FF2B5EF4-FFF2-40B4-BE49-F238E27FC236}">
                <a16:creationId xmlns:a16="http://schemas.microsoft.com/office/drawing/2014/main" id="{E44C1F1A-1F13-8740-AA94-43E85857F2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46585258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BDCE8A7-1AAC-744D-842E-657FAAA2DF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4EA0C0CA-7E04-5547-ADF0-E6916F068D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96A4E143-466E-464F-8CAF-5D184CA188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40E2F002-8B10-E74E-B8A3-9596B65D51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269800914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D5DEC14-4682-DA4F-9FD5-16A8779225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341D2A1-F3BD-6942-B2AD-71C25F4268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C47348A-010C-E94B-963B-005D77D054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71CFE0B-DA70-4848-B71A-B2EB9DBCAC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740077E-63BD-FE43-BD6D-32ECB71464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A1AC814-788F-2F46-9E67-205F330822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465061B5-BD09-6845-94AA-4B1E1B1B67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424486532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9" name="Group"/>
          <p:cNvGrpSpPr/>
          <p:nvPr/>
        </p:nvGrpSpPr>
        <p:grpSpPr>
          <a:xfrm>
            <a:off x="23097931" y="13044405"/>
            <a:ext cx="1101380" cy="564257"/>
            <a:chOff x="0" y="-9078"/>
            <a:chExt cx="1101379" cy="564256"/>
          </a:xfrm>
        </p:grpSpPr>
        <p:sp>
          <p:nvSpPr>
            <p:cNvPr id="797" name="38"/>
            <p:cNvSpPr txBox="1"/>
            <p:nvPr/>
          </p:nvSpPr>
          <p:spPr>
            <a:xfrm>
              <a:off x="556357" y="-9078"/>
              <a:ext cx="545022" cy="564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a:solidFill>
                    <a:srgbClr val="FFFFFF"/>
                  </a:solidFill>
                </a:defRPr>
              </a:lvl1pPr>
            </a:lstStyle>
            <a:p>
              <a:r>
                <a:rPr b="0" dirty="0">
                  <a:latin typeface="Mangal" panose="02040503050203030202" pitchFamily="18" charset="0"/>
                  <a:cs typeface="Mangal" panose="02040503050203030202" pitchFamily="18" charset="0"/>
                </a:rPr>
                <a:t>38</a:t>
              </a:r>
            </a:p>
          </p:txBody>
        </p:sp>
        <p:pic>
          <p:nvPicPr>
            <p:cNvPr id="798"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516"/>
              <a:ext cx="554527" cy="541067"/>
            </a:xfrm>
            <a:prstGeom prst="rect">
              <a:avLst/>
            </a:prstGeom>
            <a:ln w="12700" cap="flat">
              <a:noFill/>
              <a:miter lim="400000"/>
            </a:ln>
            <a:effectLst/>
          </p:spPr>
        </p:pic>
      </p:grpSp>
      <p:sp>
        <p:nvSpPr>
          <p:cNvPr id="94" name="TextBox 93">
            <a:extLst>
              <a:ext uri="{FF2B5EF4-FFF2-40B4-BE49-F238E27FC236}">
                <a16:creationId xmlns:a16="http://schemas.microsoft.com/office/drawing/2014/main" id="{B25EAE47-7628-6748-AF11-9E05AC1487C0}"/>
              </a:ext>
            </a:extLst>
          </p:cNvPr>
          <p:cNvSpPr txBox="1"/>
          <p:nvPr/>
        </p:nvSpPr>
        <p:spPr>
          <a:xfrm>
            <a:off x="5283780" y="253837"/>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u="none" strike="noStrike" cap="none" spc="0" normalizeH="0" baseline="0" dirty="0">
              <a:ln>
                <a:noFill/>
              </a:ln>
              <a:solidFill>
                <a:srgbClr val="000000"/>
              </a:solidFill>
              <a:effectLst/>
              <a:uFillTx/>
              <a:latin typeface="Mangal" panose="02040503050203030202" pitchFamily="18" charset="0"/>
              <a:ea typeface="Gotham Bold"/>
              <a:cs typeface="Mangal" panose="02040503050203030202" pitchFamily="18" charset="0"/>
              <a:sym typeface="Gotham Bold"/>
            </a:endParaRPr>
          </a:p>
        </p:txBody>
      </p:sp>
      <p:pic>
        <p:nvPicPr>
          <p:cNvPr id="96" name="Picture 95">
            <a:extLst>
              <a:ext uri="{FF2B5EF4-FFF2-40B4-BE49-F238E27FC236}">
                <a16:creationId xmlns:a16="http://schemas.microsoft.com/office/drawing/2014/main" id="{7142F63E-B3AB-B940-9069-B5E26C54DEC4}"/>
              </a:ext>
            </a:extLst>
          </p:cNvPr>
          <p:cNvPicPr>
            <a:picLocks noChangeAspect="1"/>
          </p:cNvPicPr>
          <p:nvPr/>
        </p:nvPicPr>
        <p:blipFill>
          <a:blip r:embed="rId5"/>
          <a:stretch>
            <a:fillRect/>
          </a:stretch>
        </p:blipFill>
        <p:spPr>
          <a:xfrm>
            <a:off x="358179" y="12503470"/>
            <a:ext cx="8610600" cy="1003300"/>
          </a:xfrm>
          <a:prstGeom prst="rect">
            <a:avLst/>
          </a:prstGeom>
        </p:spPr>
      </p:pic>
      <p:sp>
        <p:nvSpPr>
          <p:cNvPr id="5" name="TextBox 4"/>
          <p:cNvSpPr txBox="1"/>
          <p:nvPr/>
        </p:nvSpPr>
        <p:spPr>
          <a:xfrm>
            <a:off x="1978144" y="4296501"/>
            <a:ext cx="5061284"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hi-IN" sz="8000" b="0" dirty="0">
                <a:solidFill>
                  <a:schemeClr val="bg1"/>
                </a:solidFill>
                <a:latin typeface="Kruti Dev 010" pitchFamily="2" charset="0"/>
                <a:cs typeface="Mangal" panose="02040503050203030202" pitchFamily="18" charset="0"/>
              </a:rPr>
              <a:t>चलिये, आपके उत्तर सुनते हैं</a:t>
            </a:r>
            <a:endParaRPr kumimoji="0" lang="en-US" sz="8000" b="0" u="none" strike="noStrike" cap="none" spc="0" normalizeH="0" baseline="0" dirty="0">
              <a:ln>
                <a:noFill/>
              </a:ln>
              <a:solidFill>
                <a:schemeClr val="bg1"/>
              </a:solidFill>
              <a:effectLst/>
              <a:uFillTx/>
              <a:latin typeface="Kruti Dev 010" pitchFamily="2" charset="0"/>
              <a:cs typeface="Mangal" panose="02040503050203030202" pitchFamily="18" charset="0"/>
              <a:sym typeface="Gill Sans"/>
            </a:endParaRPr>
          </a:p>
        </p:txBody>
      </p:sp>
      <p:pic>
        <p:nvPicPr>
          <p:cNvPr id="97" name="Covid game 2-01.jpg" descr="Covid game 2-01.jpg">
            <a:extLst>
              <a:ext uri="{FF2B5EF4-FFF2-40B4-BE49-F238E27FC236}">
                <a16:creationId xmlns:a16="http://schemas.microsoft.com/office/drawing/2014/main" id="{828716B1-88FB-854C-AD0B-CD905971CDF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799511" y="573030"/>
            <a:ext cx="3006964" cy="3006964"/>
          </a:xfrm>
          <a:prstGeom prst="rect">
            <a:avLst/>
          </a:prstGeom>
          <a:ln w="12700">
            <a:miter lim="400000"/>
          </a:ln>
        </p:spPr>
      </p:pic>
      <p:pic>
        <p:nvPicPr>
          <p:cNvPr id="99" name="Covid game 2-02.jpg" descr="Covid game 2-02.jpg">
            <a:extLst>
              <a:ext uri="{FF2B5EF4-FFF2-40B4-BE49-F238E27FC236}">
                <a16:creationId xmlns:a16="http://schemas.microsoft.com/office/drawing/2014/main" id="{B877F5FC-066F-8040-9A8B-91EEF5B5CD1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2953776" y="585730"/>
            <a:ext cx="3006965" cy="3006964"/>
          </a:xfrm>
          <a:prstGeom prst="rect">
            <a:avLst/>
          </a:prstGeom>
          <a:ln w="12700">
            <a:miter lim="400000"/>
          </a:ln>
        </p:spPr>
      </p:pic>
      <p:pic>
        <p:nvPicPr>
          <p:cNvPr id="100" name="Covid game 2-03.jpg" descr="Covid game 2-03.jpg">
            <a:extLst>
              <a:ext uri="{FF2B5EF4-FFF2-40B4-BE49-F238E27FC236}">
                <a16:creationId xmlns:a16="http://schemas.microsoft.com/office/drawing/2014/main" id="{00C76D57-E4A0-FB41-B617-E78202D0B2B7}"/>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6108042" y="585730"/>
            <a:ext cx="3006965" cy="3006964"/>
          </a:xfrm>
          <a:prstGeom prst="rect">
            <a:avLst/>
          </a:prstGeom>
          <a:ln w="12700">
            <a:miter lim="400000"/>
          </a:ln>
        </p:spPr>
      </p:pic>
      <p:pic>
        <p:nvPicPr>
          <p:cNvPr id="101" name="Covid game 2-01.jpg" descr="Covid game 2-01.jpg">
            <a:extLst>
              <a:ext uri="{FF2B5EF4-FFF2-40B4-BE49-F238E27FC236}">
                <a16:creationId xmlns:a16="http://schemas.microsoft.com/office/drawing/2014/main" id="{167D644D-AB84-4E47-B9BA-5BA626DAB397}"/>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9262308" y="611130"/>
            <a:ext cx="3006964" cy="3006964"/>
          </a:xfrm>
          <a:prstGeom prst="rect">
            <a:avLst/>
          </a:prstGeom>
          <a:ln w="12700">
            <a:miter lim="400000"/>
          </a:ln>
        </p:spPr>
      </p:pic>
      <p:pic>
        <p:nvPicPr>
          <p:cNvPr id="102" name="Covid game 2-05.jpg" descr="Covid game 2-05.jpg">
            <a:extLst>
              <a:ext uri="{FF2B5EF4-FFF2-40B4-BE49-F238E27FC236}">
                <a16:creationId xmlns:a16="http://schemas.microsoft.com/office/drawing/2014/main" id="{BA88D7DC-AD87-C448-B132-A2107846E1B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799511" y="3726171"/>
            <a:ext cx="3006965" cy="3006965"/>
          </a:xfrm>
          <a:prstGeom prst="rect">
            <a:avLst/>
          </a:prstGeom>
          <a:ln w="12700">
            <a:miter lim="400000"/>
          </a:ln>
        </p:spPr>
      </p:pic>
      <p:pic>
        <p:nvPicPr>
          <p:cNvPr id="103" name="Covid game 2-06.jpg" descr="Covid game 2-06.jpg">
            <a:extLst>
              <a:ext uri="{FF2B5EF4-FFF2-40B4-BE49-F238E27FC236}">
                <a16:creationId xmlns:a16="http://schemas.microsoft.com/office/drawing/2014/main" id="{049099DD-85D2-3540-8681-CF7DE70FDFD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953776" y="3738871"/>
            <a:ext cx="3006965" cy="3006965"/>
          </a:xfrm>
          <a:prstGeom prst="rect">
            <a:avLst/>
          </a:prstGeom>
          <a:ln w="12700">
            <a:miter lim="400000"/>
          </a:ln>
        </p:spPr>
      </p:pic>
      <p:pic>
        <p:nvPicPr>
          <p:cNvPr id="104" name="Covid game 2-07.jpg" descr="Covid game 2-07.jpg">
            <a:extLst>
              <a:ext uri="{FF2B5EF4-FFF2-40B4-BE49-F238E27FC236}">
                <a16:creationId xmlns:a16="http://schemas.microsoft.com/office/drawing/2014/main" id="{D2A86169-06F7-C749-8F83-F492C73FBFE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108042" y="3738871"/>
            <a:ext cx="3006965" cy="3006965"/>
          </a:xfrm>
          <a:prstGeom prst="rect">
            <a:avLst/>
          </a:prstGeom>
          <a:ln w="12700">
            <a:miter lim="400000"/>
          </a:ln>
        </p:spPr>
      </p:pic>
      <p:pic>
        <p:nvPicPr>
          <p:cNvPr id="105" name="Covid game 2-08.jpg" descr="Covid game 2-08.jpg">
            <a:extLst>
              <a:ext uri="{FF2B5EF4-FFF2-40B4-BE49-F238E27FC236}">
                <a16:creationId xmlns:a16="http://schemas.microsoft.com/office/drawing/2014/main" id="{877A7DBB-043B-8942-B74F-59BA7B7E302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262306" y="3713471"/>
            <a:ext cx="3006965" cy="3006965"/>
          </a:xfrm>
          <a:prstGeom prst="rect">
            <a:avLst/>
          </a:prstGeom>
          <a:ln w="12700">
            <a:miter lim="400000"/>
          </a:ln>
        </p:spPr>
      </p:pic>
      <p:pic>
        <p:nvPicPr>
          <p:cNvPr id="106" name="Covid game 2-09.jpg" descr="Covid game 2-09.jpg">
            <a:extLst>
              <a:ext uri="{FF2B5EF4-FFF2-40B4-BE49-F238E27FC236}">
                <a16:creationId xmlns:a16="http://schemas.microsoft.com/office/drawing/2014/main" id="{D007B5B6-CEAD-9E43-874D-46958DD61CF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799511" y="6879313"/>
            <a:ext cx="3006965" cy="3006965"/>
          </a:xfrm>
          <a:prstGeom prst="rect">
            <a:avLst/>
          </a:prstGeom>
          <a:ln w="12700">
            <a:miter lim="400000"/>
          </a:ln>
        </p:spPr>
      </p:pic>
      <p:pic>
        <p:nvPicPr>
          <p:cNvPr id="107" name="Covid game 2-10.jpg" descr="Covid game 2-10.jpg">
            <a:extLst>
              <a:ext uri="{FF2B5EF4-FFF2-40B4-BE49-F238E27FC236}">
                <a16:creationId xmlns:a16="http://schemas.microsoft.com/office/drawing/2014/main" id="{A877EA07-C6EA-7A44-8B36-7FB79CF4F47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953776" y="6879313"/>
            <a:ext cx="3006965" cy="3006965"/>
          </a:xfrm>
          <a:prstGeom prst="rect">
            <a:avLst/>
          </a:prstGeom>
          <a:ln w="12700">
            <a:miter lim="400000"/>
          </a:ln>
        </p:spPr>
      </p:pic>
      <p:pic>
        <p:nvPicPr>
          <p:cNvPr id="108" name="Covid game 2-11.jpg" descr="Covid game 2-11.jpg">
            <a:extLst>
              <a:ext uri="{FF2B5EF4-FFF2-40B4-BE49-F238E27FC236}">
                <a16:creationId xmlns:a16="http://schemas.microsoft.com/office/drawing/2014/main" id="{22E150A3-B65F-4045-88CC-0F5239AC2A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6108042" y="6866613"/>
            <a:ext cx="3006965" cy="3006965"/>
          </a:xfrm>
          <a:prstGeom prst="rect">
            <a:avLst/>
          </a:prstGeom>
          <a:ln w="12700">
            <a:miter lim="400000"/>
          </a:ln>
        </p:spPr>
      </p:pic>
      <p:pic>
        <p:nvPicPr>
          <p:cNvPr id="109" name="Covid game 2-12.jpg" descr="Covid game 2-12.jpg">
            <a:extLst>
              <a:ext uri="{FF2B5EF4-FFF2-40B4-BE49-F238E27FC236}">
                <a16:creationId xmlns:a16="http://schemas.microsoft.com/office/drawing/2014/main" id="{19128671-B455-6E47-AB5D-C4A039F9777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262306" y="6866613"/>
            <a:ext cx="3006965" cy="3006965"/>
          </a:xfrm>
          <a:prstGeom prst="rect">
            <a:avLst/>
          </a:prstGeom>
          <a:ln w="12700">
            <a:miter lim="400000"/>
          </a:ln>
        </p:spPr>
      </p:pic>
      <p:pic>
        <p:nvPicPr>
          <p:cNvPr id="110" name="Covid game 2-13.jpg" descr="Covid game 2-13.jpg">
            <a:extLst>
              <a:ext uri="{FF2B5EF4-FFF2-40B4-BE49-F238E27FC236}">
                <a16:creationId xmlns:a16="http://schemas.microsoft.com/office/drawing/2014/main" id="{12A07334-4076-6E4D-8405-001D3076160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799511" y="10032457"/>
            <a:ext cx="3006965" cy="3006964"/>
          </a:xfrm>
          <a:prstGeom prst="rect">
            <a:avLst/>
          </a:prstGeom>
          <a:ln w="12700">
            <a:miter lim="400000"/>
          </a:ln>
        </p:spPr>
      </p:pic>
      <p:pic>
        <p:nvPicPr>
          <p:cNvPr id="111" name="Covid game 2-14.jpg" descr="Covid game 2-14.jpg">
            <a:extLst>
              <a:ext uri="{FF2B5EF4-FFF2-40B4-BE49-F238E27FC236}">
                <a16:creationId xmlns:a16="http://schemas.microsoft.com/office/drawing/2014/main" id="{A1AF6FD6-B847-384C-81AB-CA7F6319DE26}"/>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953776" y="10019757"/>
            <a:ext cx="3006965" cy="3006964"/>
          </a:xfrm>
          <a:prstGeom prst="rect">
            <a:avLst/>
          </a:prstGeom>
          <a:ln w="12700">
            <a:miter lim="400000"/>
          </a:ln>
        </p:spPr>
      </p:pic>
      <p:pic>
        <p:nvPicPr>
          <p:cNvPr id="112" name="Covid game 2-15.jpg" descr="Covid game 2-15.jpg">
            <a:extLst>
              <a:ext uri="{FF2B5EF4-FFF2-40B4-BE49-F238E27FC236}">
                <a16:creationId xmlns:a16="http://schemas.microsoft.com/office/drawing/2014/main" id="{24E28DAD-7E07-CA4E-A207-F2C05F190F4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6108042" y="10045157"/>
            <a:ext cx="3006965" cy="3006964"/>
          </a:xfrm>
          <a:prstGeom prst="rect">
            <a:avLst/>
          </a:prstGeom>
          <a:ln w="12700">
            <a:miter lim="400000"/>
          </a:ln>
        </p:spPr>
      </p:pic>
      <p:pic>
        <p:nvPicPr>
          <p:cNvPr id="113" name="Covid game 2-16.jpg" descr="Covid game 2-16.jpg">
            <a:extLst>
              <a:ext uri="{FF2B5EF4-FFF2-40B4-BE49-F238E27FC236}">
                <a16:creationId xmlns:a16="http://schemas.microsoft.com/office/drawing/2014/main" id="{BD82FAE7-A272-1949-9AEF-D38E4335D774}"/>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9262306" y="9994357"/>
            <a:ext cx="3006965" cy="3006964"/>
          </a:xfrm>
          <a:prstGeom prst="rect">
            <a:avLst/>
          </a:prstGeom>
          <a:ln w="12700">
            <a:miter lim="400000"/>
          </a:ln>
        </p:spPr>
      </p:pic>
      <p:grpSp>
        <p:nvGrpSpPr>
          <p:cNvPr id="114" name="Group">
            <a:extLst>
              <a:ext uri="{FF2B5EF4-FFF2-40B4-BE49-F238E27FC236}">
                <a16:creationId xmlns:a16="http://schemas.microsoft.com/office/drawing/2014/main" id="{0971BA43-6DAA-754B-9F43-8E105478C69D}"/>
              </a:ext>
            </a:extLst>
          </p:cNvPr>
          <p:cNvGrpSpPr/>
          <p:nvPr/>
        </p:nvGrpSpPr>
        <p:grpSpPr>
          <a:xfrm>
            <a:off x="13107203" y="673396"/>
            <a:ext cx="2700270" cy="1378586"/>
            <a:chOff x="0" y="0"/>
            <a:chExt cx="2700268" cy="1378585"/>
          </a:xfrm>
        </p:grpSpPr>
        <p:pic>
          <p:nvPicPr>
            <p:cNvPr id="115" name="Image" descr="Image">
              <a:extLst>
                <a:ext uri="{FF2B5EF4-FFF2-40B4-BE49-F238E27FC236}">
                  <a16:creationId xmlns:a16="http://schemas.microsoft.com/office/drawing/2014/main" id="{8260C31A-765F-8C43-822C-10451FF1231C}"/>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116" name="Image" descr="Image">
              <a:extLst>
                <a:ext uri="{FF2B5EF4-FFF2-40B4-BE49-F238E27FC236}">
                  <a16:creationId xmlns:a16="http://schemas.microsoft.com/office/drawing/2014/main" id="{97A5B725-1901-5746-91DE-4F9725569EC0}"/>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117" name="Image" descr="Image">
              <a:extLst>
                <a:ext uri="{FF2B5EF4-FFF2-40B4-BE49-F238E27FC236}">
                  <a16:creationId xmlns:a16="http://schemas.microsoft.com/office/drawing/2014/main" id="{E0DA6491-DCD8-AE4A-B140-795620F62383}"/>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118" name="Image" descr="Image">
              <a:extLst>
                <a:ext uri="{FF2B5EF4-FFF2-40B4-BE49-F238E27FC236}">
                  <a16:creationId xmlns:a16="http://schemas.microsoft.com/office/drawing/2014/main" id="{5810E3E2-BC86-1B43-B328-563829A561A9}"/>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119" name="Group">
            <a:extLst>
              <a:ext uri="{FF2B5EF4-FFF2-40B4-BE49-F238E27FC236}">
                <a16:creationId xmlns:a16="http://schemas.microsoft.com/office/drawing/2014/main" id="{28A63892-4D4B-304A-9F01-0868E8C65D79}"/>
              </a:ext>
            </a:extLst>
          </p:cNvPr>
          <p:cNvGrpSpPr/>
          <p:nvPr/>
        </p:nvGrpSpPr>
        <p:grpSpPr>
          <a:xfrm>
            <a:off x="13105088" y="6955513"/>
            <a:ext cx="2700270" cy="1378587"/>
            <a:chOff x="0" y="0"/>
            <a:chExt cx="2700268" cy="1378585"/>
          </a:xfrm>
        </p:grpSpPr>
        <p:pic>
          <p:nvPicPr>
            <p:cNvPr id="120" name="Image" descr="Image">
              <a:extLst>
                <a:ext uri="{FF2B5EF4-FFF2-40B4-BE49-F238E27FC236}">
                  <a16:creationId xmlns:a16="http://schemas.microsoft.com/office/drawing/2014/main" id="{B5B1F84E-8480-F44C-8F37-A5DF8824A5E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121" name="Image" descr="Image">
              <a:extLst>
                <a:ext uri="{FF2B5EF4-FFF2-40B4-BE49-F238E27FC236}">
                  <a16:creationId xmlns:a16="http://schemas.microsoft.com/office/drawing/2014/main" id="{B9E92528-3C58-A545-9102-498B6EA807C8}"/>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122" name="Image" descr="Image">
              <a:extLst>
                <a:ext uri="{FF2B5EF4-FFF2-40B4-BE49-F238E27FC236}">
                  <a16:creationId xmlns:a16="http://schemas.microsoft.com/office/drawing/2014/main" id="{19E31248-BC5E-7A47-B370-513761DCA4C5}"/>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123" name="Image" descr="Image">
              <a:extLst>
                <a:ext uri="{FF2B5EF4-FFF2-40B4-BE49-F238E27FC236}">
                  <a16:creationId xmlns:a16="http://schemas.microsoft.com/office/drawing/2014/main" id="{08699873-A7EC-7E41-81F4-DA82C7FCFE2C}"/>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124" name="Group">
            <a:extLst>
              <a:ext uri="{FF2B5EF4-FFF2-40B4-BE49-F238E27FC236}">
                <a16:creationId xmlns:a16="http://schemas.microsoft.com/office/drawing/2014/main" id="{379F8214-7E91-044B-9579-8E1C720C145F}"/>
              </a:ext>
            </a:extLst>
          </p:cNvPr>
          <p:cNvGrpSpPr/>
          <p:nvPr/>
        </p:nvGrpSpPr>
        <p:grpSpPr>
          <a:xfrm>
            <a:off x="16324968" y="10227770"/>
            <a:ext cx="2700270" cy="1378586"/>
            <a:chOff x="0" y="0"/>
            <a:chExt cx="2700268" cy="1378585"/>
          </a:xfrm>
        </p:grpSpPr>
        <p:pic>
          <p:nvPicPr>
            <p:cNvPr id="125" name="Image" descr="Image">
              <a:extLst>
                <a:ext uri="{FF2B5EF4-FFF2-40B4-BE49-F238E27FC236}">
                  <a16:creationId xmlns:a16="http://schemas.microsoft.com/office/drawing/2014/main" id="{61E63156-E7D1-5542-BB32-9FB3B00780CC}"/>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126" name="Image" descr="Image">
              <a:extLst>
                <a:ext uri="{FF2B5EF4-FFF2-40B4-BE49-F238E27FC236}">
                  <a16:creationId xmlns:a16="http://schemas.microsoft.com/office/drawing/2014/main" id="{D5D655D4-2B24-3443-A654-711FE3A2581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127" name="Image" descr="Image">
              <a:extLst>
                <a:ext uri="{FF2B5EF4-FFF2-40B4-BE49-F238E27FC236}">
                  <a16:creationId xmlns:a16="http://schemas.microsoft.com/office/drawing/2014/main" id="{4723E7A7-BFB3-A844-9D92-46C676BB2F27}"/>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128" name="Image" descr="Image">
              <a:extLst>
                <a:ext uri="{FF2B5EF4-FFF2-40B4-BE49-F238E27FC236}">
                  <a16:creationId xmlns:a16="http://schemas.microsoft.com/office/drawing/2014/main" id="{8F75CE91-E61F-5840-93F8-877310AC7AE8}"/>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129" name="Group">
            <a:extLst>
              <a:ext uri="{FF2B5EF4-FFF2-40B4-BE49-F238E27FC236}">
                <a16:creationId xmlns:a16="http://schemas.microsoft.com/office/drawing/2014/main" id="{02BA36E6-2D95-4B46-B91F-BCF7DAA23B3D}"/>
              </a:ext>
            </a:extLst>
          </p:cNvPr>
          <p:cNvGrpSpPr/>
          <p:nvPr/>
        </p:nvGrpSpPr>
        <p:grpSpPr>
          <a:xfrm>
            <a:off x="9979364" y="10227770"/>
            <a:ext cx="2700270" cy="1378586"/>
            <a:chOff x="0" y="0"/>
            <a:chExt cx="2700268" cy="1378585"/>
          </a:xfrm>
        </p:grpSpPr>
        <p:pic>
          <p:nvPicPr>
            <p:cNvPr id="130" name="Image" descr="Image">
              <a:extLst>
                <a:ext uri="{FF2B5EF4-FFF2-40B4-BE49-F238E27FC236}">
                  <a16:creationId xmlns:a16="http://schemas.microsoft.com/office/drawing/2014/main" id="{1A1FD55E-4E4E-2745-8C3B-CF55160AB35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131" name="Image" descr="Image">
              <a:extLst>
                <a:ext uri="{FF2B5EF4-FFF2-40B4-BE49-F238E27FC236}">
                  <a16:creationId xmlns:a16="http://schemas.microsoft.com/office/drawing/2014/main" id="{3753D51A-1D31-E147-89D5-540AE52F8DA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132" name="Image" descr="Image">
              <a:extLst>
                <a:ext uri="{FF2B5EF4-FFF2-40B4-BE49-F238E27FC236}">
                  <a16:creationId xmlns:a16="http://schemas.microsoft.com/office/drawing/2014/main" id="{7D03523C-6C88-2444-87CB-86FCBB859DA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133" name="Image" descr="Image">
              <a:extLst>
                <a:ext uri="{FF2B5EF4-FFF2-40B4-BE49-F238E27FC236}">
                  <a16:creationId xmlns:a16="http://schemas.microsoft.com/office/drawing/2014/main" id="{ABC71FC1-CBCD-FD4E-B9F0-4BB6C52B6834}"/>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134" name="Group">
            <a:extLst>
              <a:ext uri="{FF2B5EF4-FFF2-40B4-BE49-F238E27FC236}">
                <a16:creationId xmlns:a16="http://schemas.microsoft.com/office/drawing/2014/main" id="{3FAA23CF-78F2-6243-BA11-6163D84F6B95}"/>
              </a:ext>
            </a:extLst>
          </p:cNvPr>
          <p:cNvGrpSpPr/>
          <p:nvPr/>
        </p:nvGrpSpPr>
        <p:grpSpPr>
          <a:xfrm>
            <a:off x="19542735" y="6955513"/>
            <a:ext cx="2700269" cy="1378587"/>
            <a:chOff x="0" y="0"/>
            <a:chExt cx="2700268" cy="1378585"/>
          </a:xfrm>
        </p:grpSpPr>
        <p:pic>
          <p:nvPicPr>
            <p:cNvPr id="135" name="Image" descr="Image">
              <a:extLst>
                <a:ext uri="{FF2B5EF4-FFF2-40B4-BE49-F238E27FC236}">
                  <a16:creationId xmlns:a16="http://schemas.microsoft.com/office/drawing/2014/main" id="{E7E64FCD-8FE8-6147-80B8-585BADB78DA6}"/>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136" name="Image" descr="Image">
              <a:extLst>
                <a:ext uri="{FF2B5EF4-FFF2-40B4-BE49-F238E27FC236}">
                  <a16:creationId xmlns:a16="http://schemas.microsoft.com/office/drawing/2014/main" id="{371F5120-64AC-8F43-A8B4-AA2FB64F8BA4}"/>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137" name="Image" descr="Image">
              <a:extLst>
                <a:ext uri="{FF2B5EF4-FFF2-40B4-BE49-F238E27FC236}">
                  <a16:creationId xmlns:a16="http://schemas.microsoft.com/office/drawing/2014/main" id="{4DC642FA-0624-5D41-8339-515D0CC7D4FC}"/>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138" name="Image" descr="Image">
              <a:extLst>
                <a:ext uri="{FF2B5EF4-FFF2-40B4-BE49-F238E27FC236}">
                  <a16:creationId xmlns:a16="http://schemas.microsoft.com/office/drawing/2014/main" id="{E3885130-78B1-CE46-9436-EDA6725E89BF}"/>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139" name="Group">
            <a:extLst>
              <a:ext uri="{FF2B5EF4-FFF2-40B4-BE49-F238E27FC236}">
                <a16:creationId xmlns:a16="http://schemas.microsoft.com/office/drawing/2014/main" id="{9894C3B9-461E-B241-8B45-E3EEFA1E37CE}"/>
              </a:ext>
            </a:extLst>
          </p:cNvPr>
          <p:cNvGrpSpPr/>
          <p:nvPr/>
        </p:nvGrpSpPr>
        <p:grpSpPr>
          <a:xfrm>
            <a:off x="16324968" y="3738871"/>
            <a:ext cx="2700270" cy="1378587"/>
            <a:chOff x="0" y="0"/>
            <a:chExt cx="2700268" cy="1378585"/>
          </a:xfrm>
        </p:grpSpPr>
        <p:pic>
          <p:nvPicPr>
            <p:cNvPr id="140" name="Image" descr="Image">
              <a:extLst>
                <a:ext uri="{FF2B5EF4-FFF2-40B4-BE49-F238E27FC236}">
                  <a16:creationId xmlns:a16="http://schemas.microsoft.com/office/drawing/2014/main" id="{FC34F28D-2EEF-1A4D-8DA9-8EC25643A242}"/>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141" name="Image" descr="Image">
              <a:extLst>
                <a:ext uri="{FF2B5EF4-FFF2-40B4-BE49-F238E27FC236}">
                  <a16:creationId xmlns:a16="http://schemas.microsoft.com/office/drawing/2014/main" id="{310EBA80-ECEB-7A47-A895-FA0678AC5EB5}"/>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142" name="Image" descr="Image">
              <a:extLst>
                <a:ext uri="{FF2B5EF4-FFF2-40B4-BE49-F238E27FC236}">
                  <a16:creationId xmlns:a16="http://schemas.microsoft.com/office/drawing/2014/main" id="{AA351460-A38E-9B4B-BF8E-5BE705BF7F18}"/>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143" name="Image" descr="Image">
              <a:extLst>
                <a:ext uri="{FF2B5EF4-FFF2-40B4-BE49-F238E27FC236}">
                  <a16:creationId xmlns:a16="http://schemas.microsoft.com/office/drawing/2014/main" id="{0222D78F-94EF-E34C-8457-51FEFE58F04A}"/>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pic>
        <p:nvPicPr>
          <p:cNvPr id="144" name="Covid game 1-01.jpg" descr="Covid game 1-01.jpg">
            <a:extLst>
              <a:ext uri="{FF2B5EF4-FFF2-40B4-BE49-F238E27FC236}">
                <a16:creationId xmlns:a16="http://schemas.microsoft.com/office/drawing/2014/main" id="{C84DA87C-35CE-9D40-9708-358497D24678}"/>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a:xfrm>
            <a:off x="9792530" y="578687"/>
            <a:ext cx="3006965" cy="3006963"/>
          </a:xfrm>
          <a:prstGeom prst="rect">
            <a:avLst/>
          </a:prstGeom>
          <a:ln w="12700">
            <a:miter lim="400000"/>
          </a:ln>
        </p:spPr>
      </p:pic>
      <p:pic>
        <p:nvPicPr>
          <p:cNvPr id="145" name="Covid game 1-02.jpg" descr="Covid game 1-02.jpg">
            <a:extLst>
              <a:ext uri="{FF2B5EF4-FFF2-40B4-BE49-F238E27FC236}">
                <a16:creationId xmlns:a16="http://schemas.microsoft.com/office/drawing/2014/main" id="{0E90DB30-0F93-204E-BFF5-5468903CEC63}"/>
              </a:ext>
            </a:extLst>
          </p:cNvPr>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a:xfrm>
            <a:off x="12950285" y="578687"/>
            <a:ext cx="3006965" cy="3006963"/>
          </a:xfrm>
          <a:prstGeom prst="rect">
            <a:avLst/>
          </a:prstGeom>
          <a:ln w="12700">
            <a:miter lim="400000"/>
          </a:ln>
        </p:spPr>
      </p:pic>
      <p:pic>
        <p:nvPicPr>
          <p:cNvPr id="146" name="Covid game 1-04.jpg" descr="Covid game 1-04.jpg">
            <a:extLst>
              <a:ext uri="{FF2B5EF4-FFF2-40B4-BE49-F238E27FC236}">
                <a16:creationId xmlns:a16="http://schemas.microsoft.com/office/drawing/2014/main" id="{3D1559F4-9948-5440-909C-D4ECB5935C90}"/>
              </a:ext>
            </a:extLst>
          </p:cNvPr>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a:xfrm>
            <a:off x="19262306" y="611131"/>
            <a:ext cx="3006965" cy="3006963"/>
          </a:xfrm>
          <a:prstGeom prst="rect">
            <a:avLst/>
          </a:prstGeom>
          <a:ln w="12700">
            <a:miter lim="400000"/>
          </a:ln>
        </p:spPr>
      </p:pic>
      <p:pic>
        <p:nvPicPr>
          <p:cNvPr id="147" name="Covid game 1-06.jpg" descr="Covid game 1-06.jpg">
            <a:extLst>
              <a:ext uri="{FF2B5EF4-FFF2-40B4-BE49-F238E27FC236}">
                <a16:creationId xmlns:a16="http://schemas.microsoft.com/office/drawing/2014/main" id="{CA4FDA29-AFDE-D040-AE1D-A57974C1B80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950286" y="3724357"/>
            <a:ext cx="3006965" cy="3006965"/>
          </a:xfrm>
          <a:prstGeom prst="rect">
            <a:avLst/>
          </a:prstGeom>
          <a:ln w="12700">
            <a:miter lim="400000"/>
          </a:ln>
        </p:spPr>
      </p:pic>
      <p:pic>
        <p:nvPicPr>
          <p:cNvPr id="148" name="Covid game 1-07.jpg" descr="Covid game 1-07.jpg">
            <a:extLst>
              <a:ext uri="{FF2B5EF4-FFF2-40B4-BE49-F238E27FC236}">
                <a16:creationId xmlns:a16="http://schemas.microsoft.com/office/drawing/2014/main" id="{8AF32CF5-823F-4F4A-BBDF-E7A478AC1A44}"/>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6104552" y="3751572"/>
            <a:ext cx="3006965" cy="3006965"/>
          </a:xfrm>
          <a:prstGeom prst="rect">
            <a:avLst/>
          </a:prstGeom>
          <a:ln w="12700">
            <a:miter lim="400000"/>
          </a:ln>
        </p:spPr>
      </p:pic>
      <p:pic>
        <p:nvPicPr>
          <p:cNvPr id="149" name="Covid game 1-08.jpg" descr="Covid game 1-08.jpg">
            <a:extLst>
              <a:ext uri="{FF2B5EF4-FFF2-40B4-BE49-F238E27FC236}">
                <a16:creationId xmlns:a16="http://schemas.microsoft.com/office/drawing/2014/main" id="{F330279C-F09B-B04B-849F-266D61549C15}"/>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9262306" y="3713470"/>
            <a:ext cx="3006965" cy="3006965"/>
          </a:xfrm>
          <a:prstGeom prst="rect">
            <a:avLst/>
          </a:prstGeom>
          <a:ln w="12700">
            <a:miter lim="400000"/>
          </a:ln>
        </p:spPr>
      </p:pic>
      <p:pic>
        <p:nvPicPr>
          <p:cNvPr id="150" name="Covid game 1-09.jpg" descr="Covid game 1-09.jpg">
            <a:extLst>
              <a:ext uri="{FF2B5EF4-FFF2-40B4-BE49-F238E27FC236}">
                <a16:creationId xmlns:a16="http://schemas.microsoft.com/office/drawing/2014/main" id="{1C569338-E4DD-174A-94FC-1BDAC5EBBC59}"/>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9796021" y="6877499"/>
            <a:ext cx="3006965" cy="3006965"/>
          </a:xfrm>
          <a:prstGeom prst="rect">
            <a:avLst/>
          </a:prstGeom>
          <a:ln w="12700">
            <a:miter lim="400000"/>
          </a:ln>
        </p:spPr>
      </p:pic>
      <p:pic>
        <p:nvPicPr>
          <p:cNvPr id="151" name="Covid game 1-10.jpg" descr="Covid game 1-10.jpg">
            <a:extLst>
              <a:ext uri="{FF2B5EF4-FFF2-40B4-BE49-F238E27FC236}">
                <a16:creationId xmlns:a16="http://schemas.microsoft.com/office/drawing/2014/main" id="{0BFE7547-3D30-1943-95C8-901BE570552E}"/>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2950286" y="6884970"/>
            <a:ext cx="3006965" cy="3006965"/>
          </a:xfrm>
          <a:prstGeom prst="rect">
            <a:avLst/>
          </a:prstGeom>
          <a:ln w="12700">
            <a:miter lim="400000"/>
          </a:ln>
        </p:spPr>
      </p:pic>
      <p:pic>
        <p:nvPicPr>
          <p:cNvPr id="152" name="Covid game 1-11.jpg" descr="Covid game 1-11.jpg">
            <a:extLst>
              <a:ext uri="{FF2B5EF4-FFF2-40B4-BE49-F238E27FC236}">
                <a16:creationId xmlns:a16="http://schemas.microsoft.com/office/drawing/2014/main" id="{02A14703-835D-6C4A-8DE9-61E552EF520D}"/>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6104552" y="6877499"/>
            <a:ext cx="3006965" cy="3006965"/>
          </a:xfrm>
          <a:prstGeom prst="rect">
            <a:avLst/>
          </a:prstGeom>
          <a:ln w="12700">
            <a:miter lim="400000"/>
          </a:ln>
        </p:spPr>
      </p:pic>
      <p:pic>
        <p:nvPicPr>
          <p:cNvPr id="153" name="Covid game 1-12.jpg" descr="Covid game 1-12.jpg">
            <a:extLst>
              <a:ext uri="{FF2B5EF4-FFF2-40B4-BE49-F238E27FC236}">
                <a16:creationId xmlns:a16="http://schemas.microsoft.com/office/drawing/2014/main" id="{22876DBD-BAD3-4E46-95D9-6C848F912052}"/>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9258816" y="6871149"/>
            <a:ext cx="3006965" cy="3006965"/>
          </a:xfrm>
          <a:prstGeom prst="rect">
            <a:avLst/>
          </a:prstGeom>
          <a:ln w="12700">
            <a:miter lim="400000"/>
          </a:ln>
        </p:spPr>
      </p:pic>
      <p:pic>
        <p:nvPicPr>
          <p:cNvPr id="154" name="Covid game 1-13.jpg" descr="Covid game 1-13.jpg">
            <a:extLst>
              <a:ext uri="{FF2B5EF4-FFF2-40B4-BE49-F238E27FC236}">
                <a16:creationId xmlns:a16="http://schemas.microsoft.com/office/drawing/2014/main" id="{20139735-B932-9349-A1AB-15BEDCA342C0}"/>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9796021" y="10030643"/>
            <a:ext cx="3006965" cy="3006964"/>
          </a:xfrm>
          <a:prstGeom prst="rect">
            <a:avLst/>
          </a:prstGeom>
          <a:ln w="12700">
            <a:miter lim="400000"/>
          </a:ln>
        </p:spPr>
      </p:pic>
      <p:pic>
        <p:nvPicPr>
          <p:cNvPr id="155" name="Covid game 1-14.jpg" descr="Covid game 1-14.jpg">
            <a:extLst>
              <a:ext uri="{FF2B5EF4-FFF2-40B4-BE49-F238E27FC236}">
                <a16:creationId xmlns:a16="http://schemas.microsoft.com/office/drawing/2014/main" id="{C45B2A4E-2B77-1943-8AE9-4ADD04FA423D}"/>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2950286" y="10025414"/>
            <a:ext cx="3006965" cy="3006964"/>
          </a:xfrm>
          <a:prstGeom prst="rect">
            <a:avLst/>
          </a:prstGeom>
          <a:ln w="12700">
            <a:miter lim="400000"/>
          </a:ln>
        </p:spPr>
      </p:pic>
      <p:pic>
        <p:nvPicPr>
          <p:cNvPr id="156" name="Covid game 1-15.jpg" descr="Covid game 1-15.jpg">
            <a:extLst>
              <a:ext uri="{FF2B5EF4-FFF2-40B4-BE49-F238E27FC236}">
                <a16:creationId xmlns:a16="http://schemas.microsoft.com/office/drawing/2014/main" id="{3187EB70-38A6-0440-9997-0ABF6EB8BC40}"/>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6104552" y="10046518"/>
            <a:ext cx="3006965" cy="3006964"/>
          </a:xfrm>
          <a:prstGeom prst="rect">
            <a:avLst/>
          </a:prstGeom>
          <a:ln w="12700">
            <a:miter lim="400000"/>
          </a:ln>
        </p:spPr>
      </p:pic>
      <p:pic>
        <p:nvPicPr>
          <p:cNvPr id="157" name="Covid game 1-16.jpg" descr="Covid game 1-16.jpg">
            <a:extLst>
              <a:ext uri="{FF2B5EF4-FFF2-40B4-BE49-F238E27FC236}">
                <a16:creationId xmlns:a16="http://schemas.microsoft.com/office/drawing/2014/main" id="{5536FD6D-1472-314A-9286-105AF8BD558F}"/>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9267215" y="9994357"/>
            <a:ext cx="3006965" cy="3006964"/>
          </a:xfrm>
          <a:prstGeom prst="rect">
            <a:avLst/>
          </a:prstGeom>
          <a:ln w="12700">
            <a:miter lim="400000"/>
          </a:ln>
        </p:spPr>
      </p:pic>
      <p:grpSp>
        <p:nvGrpSpPr>
          <p:cNvPr id="158" name="Group">
            <a:extLst>
              <a:ext uri="{FF2B5EF4-FFF2-40B4-BE49-F238E27FC236}">
                <a16:creationId xmlns:a16="http://schemas.microsoft.com/office/drawing/2014/main" id="{2A5351F2-70DB-CA45-9BF4-DB70A15C93A5}"/>
              </a:ext>
            </a:extLst>
          </p:cNvPr>
          <p:cNvGrpSpPr/>
          <p:nvPr/>
        </p:nvGrpSpPr>
        <p:grpSpPr>
          <a:xfrm>
            <a:off x="16227191" y="631158"/>
            <a:ext cx="2723555" cy="1128796"/>
            <a:chOff x="0" y="0"/>
            <a:chExt cx="2723554" cy="1128794"/>
          </a:xfrm>
        </p:grpSpPr>
        <p:pic>
          <p:nvPicPr>
            <p:cNvPr id="159" name="Image" descr="Image">
              <a:extLst>
                <a:ext uri="{FF2B5EF4-FFF2-40B4-BE49-F238E27FC236}">
                  <a16:creationId xmlns:a16="http://schemas.microsoft.com/office/drawing/2014/main" id="{931F3D8E-6D36-CB46-9811-CB1DDC7616F4}"/>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54906" y="382837"/>
              <a:ext cx="764516" cy="745958"/>
            </a:xfrm>
            <a:prstGeom prst="rect">
              <a:avLst/>
            </a:prstGeom>
            <a:ln w="12700" cap="flat">
              <a:noFill/>
              <a:miter lim="400000"/>
            </a:ln>
            <a:effectLst/>
          </p:spPr>
        </p:pic>
        <p:pic>
          <p:nvPicPr>
            <p:cNvPr id="160" name="Image" descr="Image">
              <a:extLst>
                <a:ext uri="{FF2B5EF4-FFF2-40B4-BE49-F238E27FC236}">
                  <a16:creationId xmlns:a16="http://schemas.microsoft.com/office/drawing/2014/main" id="{D33DF20B-1D1A-5246-B14D-309B87966510}"/>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959039" y="98238"/>
              <a:ext cx="764516" cy="745959"/>
            </a:xfrm>
            <a:prstGeom prst="rect">
              <a:avLst/>
            </a:prstGeom>
            <a:ln w="12700" cap="flat">
              <a:noFill/>
              <a:miter lim="400000"/>
            </a:ln>
            <a:effectLst/>
          </p:spPr>
        </p:pic>
        <p:pic>
          <p:nvPicPr>
            <p:cNvPr id="161" name="Image" descr="Image">
              <a:extLst>
                <a:ext uri="{FF2B5EF4-FFF2-40B4-BE49-F238E27FC236}">
                  <a16:creationId xmlns:a16="http://schemas.microsoft.com/office/drawing/2014/main" id="{3A793152-A5EB-C441-A0B1-3B64858B74B0}"/>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0" y="0"/>
              <a:ext cx="394853" cy="385268"/>
            </a:xfrm>
            <a:prstGeom prst="rect">
              <a:avLst/>
            </a:prstGeom>
            <a:ln w="12700" cap="flat">
              <a:noFill/>
              <a:miter lim="400000"/>
            </a:ln>
            <a:effectLst/>
          </p:spPr>
        </p:pic>
      </p:grpSp>
      <p:grpSp>
        <p:nvGrpSpPr>
          <p:cNvPr id="162" name="Group">
            <a:extLst>
              <a:ext uri="{FF2B5EF4-FFF2-40B4-BE49-F238E27FC236}">
                <a16:creationId xmlns:a16="http://schemas.microsoft.com/office/drawing/2014/main" id="{CB4F4E75-0D6F-6D4C-9051-32CDD3B19121}"/>
              </a:ext>
            </a:extLst>
          </p:cNvPr>
          <p:cNvGrpSpPr/>
          <p:nvPr/>
        </p:nvGrpSpPr>
        <p:grpSpPr>
          <a:xfrm>
            <a:off x="9855160" y="3761053"/>
            <a:ext cx="2723555" cy="1128795"/>
            <a:chOff x="0" y="0"/>
            <a:chExt cx="2723554" cy="1128794"/>
          </a:xfrm>
        </p:grpSpPr>
        <p:pic>
          <p:nvPicPr>
            <p:cNvPr id="163" name="Image" descr="Image">
              <a:extLst>
                <a:ext uri="{FF2B5EF4-FFF2-40B4-BE49-F238E27FC236}">
                  <a16:creationId xmlns:a16="http://schemas.microsoft.com/office/drawing/2014/main" id="{9ACFDA40-FFE2-A546-B5CF-18B8D2DC45AD}"/>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54906" y="382837"/>
              <a:ext cx="764516" cy="745958"/>
            </a:xfrm>
            <a:prstGeom prst="rect">
              <a:avLst/>
            </a:prstGeom>
            <a:ln w="12700" cap="flat">
              <a:noFill/>
              <a:miter lim="400000"/>
            </a:ln>
            <a:effectLst/>
          </p:spPr>
        </p:pic>
        <p:pic>
          <p:nvPicPr>
            <p:cNvPr id="164" name="Image" descr="Image">
              <a:extLst>
                <a:ext uri="{FF2B5EF4-FFF2-40B4-BE49-F238E27FC236}">
                  <a16:creationId xmlns:a16="http://schemas.microsoft.com/office/drawing/2014/main" id="{1D21C025-0692-9C4A-876D-E608D93BFF0A}"/>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959039" y="98238"/>
              <a:ext cx="764516" cy="745959"/>
            </a:xfrm>
            <a:prstGeom prst="rect">
              <a:avLst/>
            </a:prstGeom>
            <a:ln w="12700" cap="flat">
              <a:noFill/>
              <a:miter lim="400000"/>
            </a:ln>
            <a:effectLst/>
          </p:spPr>
        </p:pic>
        <p:pic>
          <p:nvPicPr>
            <p:cNvPr id="165" name="Image" descr="Image">
              <a:extLst>
                <a:ext uri="{FF2B5EF4-FFF2-40B4-BE49-F238E27FC236}">
                  <a16:creationId xmlns:a16="http://schemas.microsoft.com/office/drawing/2014/main" id="{61D5496E-D039-594E-866B-30BF6CF0E6C4}"/>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0" y="0"/>
              <a:ext cx="394853" cy="385268"/>
            </a:xfrm>
            <a:prstGeom prst="rect">
              <a:avLst/>
            </a:prstGeom>
            <a:ln w="12700" cap="flat">
              <a:noFill/>
              <a:miter lim="400000"/>
            </a:ln>
            <a:effectLst/>
          </p:spPr>
        </p:pic>
      </p:grpSp>
      <p:pic>
        <p:nvPicPr>
          <p:cNvPr id="166" name="Covid game 1-05.jpg" descr="Covid game 1-05.jpg">
            <a:extLst>
              <a:ext uri="{FF2B5EF4-FFF2-40B4-BE49-F238E27FC236}">
                <a16:creationId xmlns:a16="http://schemas.microsoft.com/office/drawing/2014/main" id="{6E19B5B4-57E2-7846-8C06-5F3584292ACA}"/>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9796021" y="3724357"/>
            <a:ext cx="3006965" cy="3006965"/>
          </a:xfrm>
          <a:prstGeom prst="rect">
            <a:avLst/>
          </a:prstGeom>
          <a:ln w="12700">
            <a:miter lim="400000"/>
          </a:ln>
        </p:spPr>
      </p:pic>
      <p:pic>
        <p:nvPicPr>
          <p:cNvPr id="167" name="Covid game 1-03.jpg" descr="Covid game 1-03.jpg">
            <a:extLst>
              <a:ext uri="{FF2B5EF4-FFF2-40B4-BE49-F238E27FC236}">
                <a16:creationId xmlns:a16="http://schemas.microsoft.com/office/drawing/2014/main" id="{A17D5320-8149-2F4D-8BA5-7C0F6738CF9D}"/>
              </a:ext>
            </a:extLst>
          </p:cNvPr>
          <p:cNvPicPr>
            <a:picLocks noChangeAspect="1"/>
          </p:cNvPicPr>
          <p:nvPr/>
        </p:nvPicPr>
        <p:blipFill>
          <a:blip r:embed="rId39" cstate="email">
            <a:extLst>
              <a:ext uri="{28A0092B-C50C-407E-A947-70E740481C1C}">
                <a14:useLocalDpi xmlns:a14="http://schemas.microsoft.com/office/drawing/2010/main"/>
              </a:ext>
            </a:extLst>
          </a:blip>
          <a:srcRect/>
          <a:stretch>
            <a:fillRect/>
          </a:stretch>
        </p:blipFill>
        <p:spPr>
          <a:xfrm>
            <a:off x="16104552" y="583916"/>
            <a:ext cx="3006965" cy="3006963"/>
          </a:xfrm>
          <a:prstGeom prst="rect">
            <a:avLst/>
          </a:prstGeom>
          <a:ln w="12700">
            <a:miter lim="400000"/>
          </a:ln>
        </p:spPr>
      </p:pic>
    </p:spTree>
    <p:extLst>
      <p:ext uri="{BB962C8B-B14F-4D97-AF65-F5344CB8AC3E}">
        <p14:creationId xmlns:p14="http://schemas.microsoft.com/office/powerpoint/2010/main" val="355549415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4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4"/>
                  </p:tgtEl>
                </p:cond>
              </p:nextCondLst>
            </p:seq>
            <p:seq concurrent="1" nextAc="seek">
              <p:cTn id="7" restart="whenNotActive" fill="hold" evtFilter="cancelBubble" nodeType="interactiveSeq">
                <p:stCondLst>
                  <p:cond evt="onClick" delay="0">
                    <p:tgtEl>
                      <p:spTgt spid="14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4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par>
                                <p:cTn id="12" presetID="23" presetClass="entr" presetSubtype="16" fill="hold" nodeType="withEffect">
                                  <p:stCondLst>
                                    <p:cond delay="0"/>
                                  </p:stCondLst>
                                  <p:childTnLst>
                                    <p:set>
                                      <p:cBhvr>
                                        <p:cTn id="13" dur="1" fill="hold">
                                          <p:stCondLst>
                                            <p:cond delay="0"/>
                                          </p:stCondLst>
                                        </p:cTn>
                                        <p:tgtEl>
                                          <p:spTgt spid="114"/>
                                        </p:tgtEl>
                                        <p:attrNameLst>
                                          <p:attrName>style.visibility</p:attrName>
                                        </p:attrNameLst>
                                      </p:cBhvr>
                                      <p:to>
                                        <p:strVal val="visible"/>
                                      </p:to>
                                    </p:set>
                                    <p:anim calcmode="lin" valueType="num">
                                      <p:cBhvr>
                                        <p:cTn id="14" dur="500" fill="hold"/>
                                        <p:tgtEl>
                                          <p:spTgt spid="114"/>
                                        </p:tgtEl>
                                        <p:attrNameLst>
                                          <p:attrName>ppt_w</p:attrName>
                                        </p:attrNameLst>
                                      </p:cBhvr>
                                      <p:tavLst>
                                        <p:tav tm="0">
                                          <p:val>
                                            <p:fltVal val="0"/>
                                          </p:val>
                                        </p:tav>
                                        <p:tav tm="100000">
                                          <p:val>
                                            <p:strVal val="#ppt_w"/>
                                          </p:val>
                                        </p:tav>
                                      </p:tavLst>
                                    </p:anim>
                                    <p:anim calcmode="lin" valueType="num">
                                      <p:cBhvr>
                                        <p:cTn id="15" dur="500" fill="hold"/>
                                        <p:tgtEl>
                                          <p:spTgt spid="11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45"/>
                  </p:tgtEl>
                </p:cond>
              </p:nextCondLst>
            </p:seq>
            <p:seq concurrent="1" nextAc="seek">
              <p:cTn id="16" restart="whenNotActive" fill="hold" evtFilter="cancelBubble" nodeType="interactiveSeq">
                <p:stCondLst>
                  <p:cond evt="onClick" delay="0">
                    <p:tgtEl>
                      <p:spTgt spid="146"/>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6"/>
                  </p:tgtEl>
                </p:cond>
              </p:nextCondLst>
            </p:seq>
            <p:seq concurrent="1" nextAc="seek">
              <p:cTn id="21" restart="whenNotActive" fill="hold" evtFilter="cancelBubble" nodeType="interactiveSeq">
                <p:stCondLst>
                  <p:cond evt="onClick" delay="0">
                    <p:tgtEl>
                      <p:spTgt spid="147"/>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47"/>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7"/>
                  </p:tgtEl>
                </p:cond>
              </p:nextCondLst>
            </p:seq>
            <p:seq concurrent="1" nextAc="seek">
              <p:cTn id="26" restart="whenNotActive" fill="hold" evtFilter="cancelBubble" nodeType="interactiveSeq">
                <p:stCondLst>
                  <p:cond evt="onClick" delay="0">
                    <p:tgtEl>
                      <p:spTgt spid="14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bomb.wav"/>
                                        </p:tgtEl>
                                      </p:cMediaNode>
                                    </p:audio>
                                  </p:subTnLst>
                                </p:cTn>
                              </p:par>
                              <p:par>
                                <p:cTn id="31" presetID="23" presetClass="entr" presetSubtype="16" fill="hold" nodeType="withEffect">
                                  <p:stCondLst>
                                    <p:cond delay="0"/>
                                  </p:stCondLst>
                                  <p:childTnLst>
                                    <p:set>
                                      <p:cBhvr>
                                        <p:cTn id="32" dur="1" fill="hold">
                                          <p:stCondLst>
                                            <p:cond delay="0"/>
                                          </p:stCondLst>
                                        </p:cTn>
                                        <p:tgtEl>
                                          <p:spTgt spid="139"/>
                                        </p:tgtEl>
                                        <p:attrNameLst>
                                          <p:attrName>style.visibility</p:attrName>
                                        </p:attrNameLst>
                                      </p:cBhvr>
                                      <p:to>
                                        <p:strVal val="visible"/>
                                      </p:to>
                                    </p:set>
                                    <p:anim calcmode="lin" valueType="num">
                                      <p:cBhvr>
                                        <p:cTn id="33" dur="500" fill="hold"/>
                                        <p:tgtEl>
                                          <p:spTgt spid="139"/>
                                        </p:tgtEl>
                                        <p:attrNameLst>
                                          <p:attrName>ppt_w</p:attrName>
                                        </p:attrNameLst>
                                      </p:cBhvr>
                                      <p:tavLst>
                                        <p:tav tm="0">
                                          <p:val>
                                            <p:fltVal val="0"/>
                                          </p:val>
                                        </p:tav>
                                        <p:tav tm="100000">
                                          <p:val>
                                            <p:strVal val="#ppt_w"/>
                                          </p:val>
                                        </p:tav>
                                      </p:tavLst>
                                    </p:anim>
                                    <p:anim calcmode="lin" valueType="num">
                                      <p:cBhvr>
                                        <p:cTn id="34" dur="500" fill="hold"/>
                                        <p:tgtEl>
                                          <p:spTgt spid="13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48"/>
                  </p:tgtEl>
                </p:cond>
              </p:nextCondLst>
            </p:seq>
            <p:seq concurrent="1" nextAc="seek">
              <p:cTn id="35" restart="whenNotActive" fill="hold" evtFilter="cancelBubble" nodeType="interactiveSeq">
                <p:stCondLst>
                  <p:cond evt="onClick" delay="0">
                    <p:tgtEl>
                      <p:spTgt spid="149"/>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49"/>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9"/>
                  </p:tgtEl>
                </p:cond>
              </p:nextCondLst>
            </p:seq>
            <p:seq concurrent="1" nextAc="seek">
              <p:cTn id="40" restart="whenNotActive" fill="hold" evtFilter="cancelBubble" nodeType="interactiveSeq">
                <p:stCondLst>
                  <p:cond evt="onClick" delay="0">
                    <p:tgtEl>
                      <p:spTgt spid="150"/>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5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0"/>
                  </p:tgtEl>
                </p:cond>
              </p:nextCondLst>
            </p:seq>
            <p:seq concurrent="1" nextAc="seek">
              <p:cTn id="45" restart="whenNotActive" fill="hold" evtFilter="cancelBubble" nodeType="interactiveSeq">
                <p:stCondLst>
                  <p:cond evt="onClick" delay="0">
                    <p:tgtEl>
                      <p:spTgt spid="151"/>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51"/>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bomb.wav"/>
                                        </p:tgtEl>
                                      </p:cMediaNode>
                                    </p:audio>
                                  </p:subTnLst>
                                </p:cTn>
                              </p:par>
                              <p:par>
                                <p:cTn id="50" presetID="23" presetClass="entr" presetSubtype="16" fill="hold" nodeType="withEffect">
                                  <p:stCondLst>
                                    <p:cond delay="0"/>
                                  </p:stCondLst>
                                  <p:childTnLst>
                                    <p:set>
                                      <p:cBhvr>
                                        <p:cTn id="51" dur="1" fill="hold">
                                          <p:stCondLst>
                                            <p:cond delay="0"/>
                                          </p:stCondLst>
                                        </p:cTn>
                                        <p:tgtEl>
                                          <p:spTgt spid="119"/>
                                        </p:tgtEl>
                                        <p:attrNameLst>
                                          <p:attrName>style.visibility</p:attrName>
                                        </p:attrNameLst>
                                      </p:cBhvr>
                                      <p:to>
                                        <p:strVal val="visible"/>
                                      </p:to>
                                    </p:set>
                                    <p:anim calcmode="lin" valueType="num">
                                      <p:cBhvr>
                                        <p:cTn id="52" dur="500" fill="hold"/>
                                        <p:tgtEl>
                                          <p:spTgt spid="119"/>
                                        </p:tgtEl>
                                        <p:attrNameLst>
                                          <p:attrName>ppt_w</p:attrName>
                                        </p:attrNameLst>
                                      </p:cBhvr>
                                      <p:tavLst>
                                        <p:tav tm="0">
                                          <p:val>
                                            <p:fltVal val="0"/>
                                          </p:val>
                                        </p:tav>
                                        <p:tav tm="100000">
                                          <p:val>
                                            <p:strVal val="#ppt_w"/>
                                          </p:val>
                                        </p:tav>
                                      </p:tavLst>
                                    </p:anim>
                                    <p:anim calcmode="lin" valueType="num">
                                      <p:cBhvr>
                                        <p:cTn id="53" dur="500" fill="hold"/>
                                        <p:tgtEl>
                                          <p:spTgt spid="11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51"/>
                  </p:tgtEl>
                </p:cond>
              </p:nextCondLst>
            </p:seq>
            <p:seq concurrent="1" nextAc="seek">
              <p:cTn id="54" restart="whenNotActive" fill="hold" evtFilter="cancelBubble" nodeType="interactiveSeq">
                <p:stCondLst>
                  <p:cond evt="onClick" delay="0">
                    <p:tgtEl>
                      <p:spTgt spid="152"/>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5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2"/>
                  </p:tgtEl>
                </p:cond>
              </p:nextCondLst>
            </p:seq>
            <p:seq concurrent="1" nextAc="seek">
              <p:cTn id="59" restart="whenNotActive" fill="hold" evtFilter="cancelBubble" nodeType="interactiveSeq">
                <p:stCondLst>
                  <p:cond evt="onClick" delay="0">
                    <p:tgtEl>
                      <p:spTgt spid="153"/>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15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bomb.wav"/>
                                        </p:tgtEl>
                                      </p:cMediaNode>
                                    </p:audio>
                                  </p:subTnLst>
                                </p:cTn>
                              </p:par>
                              <p:par>
                                <p:cTn id="64" presetID="23" presetClass="entr" presetSubtype="16" fill="hold" nodeType="withEffect">
                                  <p:stCondLst>
                                    <p:cond delay="0"/>
                                  </p:stCondLst>
                                  <p:childTnLst>
                                    <p:set>
                                      <p:cBhvr>
                                        <p:cTn id="65" dur="1" fill="hold">
                                          <p:stCondLst>
                                            <p:cond delay="0"/>
                                          </p:stCondLst>
                                        </p:cTn>
                                        <p:tgtEl>
                                          <p:spTgt spid="134"/>
                                        </p:tgtEl>
                                        <p:attrNameLst>
                                          <p:attrName>style.visibility</p:attrName>
                                        </p:attrNameLst>
                                      </p:cBhvr>
                                      <p:to>
                                        <p:strVal val="visible"/>
                                      </p:to>
                                    </p:set>
                                    <p:anim calcmode="lin" valueType="num">
                                      <p:cBhvr>
                                        <p:cTn id="66" dur="500" fill="hold"/>
                                        <p:tgtEl>
                                          <p:spTgt spid="134"/>
                                        </p:tgtEl>
                                        <p:attrNameLst>
                                          <p:attrName>ppt_w</p:attrName>
                                        </p:attrNameLst>
                                      </p:cBhvr>
                                      <p:tavLst>
                                        <p:tav tm="0">
                                          <p:val>
                                            <p:fltVal val="0"/>
                                          </p:val>
                                        </p:tav>
                                        <p:tav tm="100000">
                                          <p:val>
                                            <p:strVal val="#ppt_w"/>
                                          </p:val>
                                        </p:tav>
                                      </p:tavLst>
                                    </p:anim>
                                    <p:anim calcmode="lin" valueType="num">
                                      <p:cBhvr>
                                        <p:cTn id="67" dur="500" fill="hold"/>
                                        <p:tgtEl>
                                          <p:spTgt spid="13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53"/>
                  </p:tgtEl>
                </p:cond>
              </p:nextCondLst>
            </p:seq>
            <p:seq concurrent="1" nextAc="seek">
              <p:cTn id="68" restart="whenNotActive" fill="hold" evtFilter="cancelBubble" nodeType="interactiveSeq">
                <p:stCondLst>
                  <p:cond evt="onClick" delay="0">
                    <p:tgtEl>
                      <p:spTgt spid="154"/>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5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bomb.wav"/>
                                        </p:tgtEl>
                                      </p:cMediaNode>
                                    </p:audio>
                                  </p:subTnLst>
                                </p:cTn>
                              </p:par>
                              <p:par>
                                <p:cTn id="73" presetID="23" presetClass="entr" presetSubtype="16" fill="hold" nodeType="withEffect">
                                  <p:stCondLst>
                                    <p:cond delay="0"/>
                                  </p:stCondLst>
                                  <p:childTnLst>
                                    <p:set>
                                      <p:cBhvr>
                                        <p:cTn id="74" dur="1" fill="hold">
                                          <p:stCondLst>
                                            <p:cond delay="0"/>
                                          </p:stCondLst>
                                        </p:cTn>
                                        <p:tgtEl>
                                          <p:spTgt spid="129"/>
                                        </p:tgtEl>
                                        <p:attrNameLst>
                                          <p:attrName>style.visibility</p:attrName>
                                        </p:attrNameLst>
                                      </p:cBhvr>
                                      <p:to>
                                        <p:strVal val="visible"/>
                                      </p:to>
                                    </p:set>
                                    <p:anim calcmode="lin" valueType="num">
                                      <p:cBhvr>
                                        <p:cTn id="75" dur="500" fill="hold"/>
                                        <p:tgtEl>
                                          <p:spTgt spid="129"/>
                                        </p:tgtEl>
                                        <p:attrNameLst>
                                          <p:attrName>ppt_w</p:attrName>
                                        </p:attrNameLst>
                                      </p:cBhvr>
                                      <p:tavLst>
                                        <p:tav tm="0">
                                          <p:val>
                                            <p:fltVal val="0"/>
                                          </p:val>
                                        </p:tav>
                                        <p:tav tm="100000">
                                          <p:val>
                                            <p:strVal val="#ppt_w"/>
                                          </p:val>
                                        </p:tav>
                                      </p:tavLst>
                                    </p:anim>
                                    <p:anim calcmode="lin" valueType="num">
                                      <p:cBhvr>
                                        <p:cTn id="76" dur="500" fill="hold"/>
                                        <p:tgtEl>
                                          <p:spTgt spid="12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54"/>
                  </p:tgtEl>
                </p:cond>
              </p:nextCondLst>
            </p:seq>
            <p:seq concurrent="1" nextAc="seek">
              <p:cTn id="77" restart="whenNotActive" fill="hold" evtFilter="cancelBubble" nodeType="interactiveSeq">
                <p:stCondLst>
                  <p:cond evt="onClick" delay="0">
                    <p:tgtEl>
                      <p:spTgt spid="15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5"/>
                  </p:tgtEl>
                </p:cond>
              </p:nextCondLst>
            </p:seq>
            <p:seq concurrent="1" nextAc="seek">
              <p:cTn id="82" restart="whenNotActive" fill="hold" evtFilter="cancelBubble" nodeType="interactiveSeq">
                <p:stCondLst>
                  <p:cond evt="onClick" delay="0">
                    <p:tgtEl>
                      <p:spTgt spid="15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bomb.wav"/>
                                        </p:tgtEl>
                                      </p:cMediaNode>
                                    </p:audio>
                                  </p:subTnLst>
                                </p:cTn>
                              </p:par>
                              <p:par>
                                <p:cTn id="87" presetID="23" presetClass="entr" presetSubtype="16" fill="hold" nodeType="withEffect">
                                  <p:stCondLst>
                                    <p:cond delay="0"/>
                                  </p:stCondLst>
                                  <p:childTnLst>
                                    <p:set>
                                      <p:cBhvr>
                                        <p:cTn id="88" dur="1" fill="hold">
                                          <p:stCondLst>
                                            <p:cond delay="0"/>
                                          </p:stCondLst>
                                        </p:cTn>
                                        <p:tgtEl>
                                          <p:spTgt spid="124"/>
                                        </p:tgtEl>
                                        <p:attrNameLst>
                                          <p:attrName>style.visibility</p:attrName>
                                        </p:attrNameLst>
                                      </p:cBhvr>
                                      <p:to>
                                        <p:strVal val="visible"/>
                                      </p:to>
                                    </p:set>
                                    <p:anim calcmode="lin" valueType="num">
                                      <p:cBhvr>
                                        <p:cTn id="89" dur="500" fill="hold"/>
                                        <p:tgtEl>
                                          <p:spTgt spid="124"/>
                                        </p:tgtEl>
                                        <p:attrNameLst>
                                          <p:attrName>ppt_w</p:attrName>
                                        </p:attrNameLst>
                                      </p:cBhvr>
                                      <p:tavLst>
                                        <p:tav tm="0">
                                          <p:val>
                                            <p:fltVal val="0"/>
                                          </p:val>
                                        </p:tav>
                                        <p:tav tm="100000">
                                          <p:val>
                                            <p:strVal val="#ppt_w"/>
                                          </p:val>
                                        </p:tav>
                                      </p:tavLst>
                                    </p:anim>
                                    <p:anim calcmode="lin" valueType="num">
                                      <p:cBhvr>
                                        <p:cTn id="90" dur="500" fill="hold"/>
                                        <p:tgtEl>
                                          <p:spTgt spid="12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56"/>
                  </p:tgtEl>
                </p:cond>
              </p:nextCondLst>
            </p:seq>
            <p:seq concurrent="1" nextAc="seek">
              <p:cTn id="91" restart="whenNotActive" fill="hold" evtFilter="cancelBubble" nodeType="interactiveSeq">
                <p:stCondLst>
                  <p:cond evt="onClick" delay="0">
                    <p:tgtEl>
                      <p:spTgt spid="157"/>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57"/>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7"/>
                  </p:tgtEl>
                </p:cond>
              </p:nextCondLst>
            </p:seq>
            <p:seq concurrent="1" nextAc="seek">
              <p:cTn id="96" restart="whenNotActive" fill="hold" evtFilter="cancelBubble" nodeType="interactiveSeq">
                <p:stCondLst>
                  <p:cond evt="onClick" delay="0">
                    <p:tgtEl>
                      <p:spTgt spid="166"/>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166"/>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3" name="bomb.wav"/>
                                        </p:tgtEl>
                                      </p:cMediaNode>
                                    </p:audio>
                                  </p:subTnLst>
                                </p:cTn>
                              </p:par>
                              <p:par>
                                <p:cTn id="101" presetID="23" presetClass="entr" presetSubtype="16" fill="hold" nodeType="withEffect">
                                  <p:stCondLst>
                                    <p:cond delay="0"/>
                                  </p:stCondLst>
                                  <p:childTnLst>
                                    <p:set>
                                      <p:cBhvr>
                                        <p:cTn id="102" dur="1" fill="hold">
                                          <p:stCondLst>
                                            <p:cond delay="0"/>
                                          </p:stCondLst>
                                        </p:cTn>
                                        <p:tgtEl>
                                          <p:spTgt spid="162"/>
                                        </p:tgtEl>
                                        <p:attrNameLst>
                                          <p:attrName>style.visibility</p:attrName>
                                        </p:attrNameLst>
                                      </p:cBhvr>
                                      <p:to>
                                        <p:strVal val="visible"/>
                                      </p:to>
                                    </p:set>
                                    <p:anim calcmode="lin" valueType="num">
                                      <p:cBhvr>
                                        <p:cTn id="103" dur="500" fill="hold"/>
                                        <p:tgtEl>
                                          <p:spTgt spid="162"/>
                                        </p:tgtEl>
                                        <p:attrNameLst>
                                          <p:attrName>ppt_w</p:attrName>
                                        </p:attrNameLst>
                                      </p:cBhvr>
                                      <p:tavLst>
                                        <p:tav tm="0">
                                          <p:val>
                                            <p:fltVal val="0"/>
                                          </p:val>
                                        </p:tav>
                                        <p:tav tm="100000">
                                          <p:val>
                                            <p:strVal val="#ppt_w"/>
                                          </p:val>
                                        </p:tav>
                                      </p:tavLst>
                                    </p:anim>
                                    <p:anim calcmode="lin" valueType="num">
                                      <p:cBhvr>
                                        <p:cTn id="104" dur="500" fill="hold"/>
                                        <p:tgtEl>
                                          <p:spTgt spid="16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66"/>
                  </p:tgtEl>
                </p:cond>
              </p:nextCondLst>
            </p:seq>
            <p:seq concurrent="1" nextAc="seek">
              <p:cTn id="105" restart="whenNotActive" fill="hold" evtFilter="cancelBubble" nodeType="interactiveSeq">
                <p:stCondLst>
                  <p:cond evt="onClick" delay="0">
                    <p:tgtEl>
                      <p:spTgt spid="167"/>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67"/>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3" name="bomb.wav"/>
                                        </p:tgtEl>
                                      </p:cMediaNode>
                                    </p:audio>
                                  </p:subTnLst>
                                </p:cTn>
                              </p:par>
                              <p:par>
                                <p:cTn id="110" presetID="23" presetClass="entr" presetSubtype="16" fill="hold" nodeType="withEffect">
                                  <p:stCondLst>
                                    <p:cond delay="0"/>
                                  </p:stCondLst>
                                  <p:childTnLst>
                                    <p:set>
                                      <p:cBhvr>
                                        <p:cTn id="111" dur="1" fill="hold">
                                          <p:stCondLst>
                                            <p:cond delay="0"/>
                                          </p:stCondLst>
                                        </p:cTn>
                                        <p:tgtEl>
                                          <p:spTgt spid="158"/>
                                        </p:tgtEl>
                                        <p:attrNameLst>
                                          <p:attrName>style.visibility</p:attrName>
                                        </p:attrNameLst>
                                      </p:cBhvr>
                                      <p:to>
                                        <p:strVal val="visible"/>
                                      </p:to>
                                    </p:set>
                                    <p:anim calcmode="lin" valueType="num">
                                      <p:cBhvr>
                                        <p:cTn id="112" dur="500" fill="hold"/>
                                        <p:tgtEl>
                                          <p:spTgt spid="158"/>
                                        </p:tgtEl>
                                        <p:attrNameLst>
                                          <p:attrName>ppt_w</p:attrName>
                                        </p:attrNameLst>
                                      </p:cBhvr>
                                      <p:tavLst>
                                        <p:tav tm="0">
                                          <p:val>
                                            <p:fltVal val="0"/>
                                          </p:val>
                                        </p:tav>
                                        <p:tav tm="100000">
                                          <p:val>
                                            <p:strVal val="#ppt_w"/>
                                          </p:val>
                                        </p:tav>
                                      </p:tavLst>
                                    </p:anim>
                                    <p:anim calcmode="lin" valueType="num">
                                      <p:cBhvr>
                                        <p:cTn id="113" dur="500" fill="hold"/>
                                        <p:tgtEl>
                                          <p:spTgt spid="15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6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8CA47BA-A89F-DC49-819E-A81AB943A8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33636505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E78F2DF-CC0D-374B-BD0E-4F7F6FA5FD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59275243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A43EAB6-9D73-604F-ABB0-FB0153F158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25656341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2DAD4764-A2E4-B44F-9ACC-DEEB28978C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79302537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4" y="199574"/>
            <a:ext cx="13557713" cy="1458384"/>
            <a:chOff x="0" y="-160416"/>
            <a:chExt cx="13557711" cy="1458382"/>
          </a:xfrm>
        </p:grpSpPr>
        <p:sp>
          <p:nvSpPr>
            <p:cNvPr id="380"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a:p>
          </p:txBody>
        </p:sp>
        <p:sp>
          <p:nvSpPr>
            <p:cNvPr id="381" name="WHAT ARE WE GOING TO LEARN?"/>
            <p:cNvSpPr txBox="1"/>
            <p:nvPr/>
          </p:nvSpPr>
          <p:spPr>
            <a:xfrm>
              <a:off x="6727538" y="-160416"/>
              <a:ext cx="102656" cy="1333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5000">
                  <a:solidFill>
                    <a:srgbClr val="002135"/>
                  </a:solidFill>
                </a:defRPr>
              </a:lvl1pPr>
            </a:lstStyle>
            <a:p>
              <a:endParaRPr lang="en-US" sz="8000" b="0" dirty="0">
                <a:latin typeface="Mangal" panose="02040503050203030202" pitchFamily="18" charset="0"/>
                <a:cs typeface="Mangal" panose="02040503050203030202" pitchFamily="18"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b="0">
                  <a:solidFill>
                    <a:srgbClr val="FFFFFF"/>
                  </a:solidFill>
                </a:defRPr>
              </a:lvl1pPr>
            </a:lstStyle>
            <a:p>
              <a:r>
                <a:rPr lang="en-US" dirty="0">
                  <a:latin typeface="Mangal" panose="02040503050203030202" pitchFamily="18" charset="0"/>
                  <a:cs typeface="Mangal" panose="02040503050203030202" pitchFamily="18" charset="0"/>
                </a:rPr>
                <a:t>43</a:t>
              </a:r>
              <a:endParaRPr dirty="0">
                <a:latin typeface="Mangal" panose="02040503050203030202" pitchFamily="18" charset="0"/>
                <a:cs typeface="Mangal" panose="02040503050203030202" pitchFamily="18"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hi-IN" b="0" dirty="0">
                <a:ln w="0"/>
                <a:solidFill>
                  <a:schemeClr val="tx1"/>
                </a:solidFill>
                <a:effectLst>
                  <a:outerShdw blurRad="38100" dist="19050" dir="2700000" algn="tl" rotWithShape="0">
                    <a:schemeClr val="dk1">
                      <a:alpha val="40000"/>
                    </a:schemeClr>
                  </a:outerShdw>
                </a:effectLst>
                <a:latin typeface="Mangal" panose="02040503050203030202" pitchFamily="18" charset="0"/>
                <a:cs typeface="Mangal" panose="02040503050203030202" pitchFamily="18" charset="0"/>
              </a:rPr>
              <a:t>याद रखें कि शहरी क्षेत्रों में घनी आबादी होती है और सीमित स्वास्थ्य कर्मचारी होते हैं। सभी को और अपने आप को सुरक्षित रखने के लिए सामुदायिक सहयोग विकसित करने की आवश्यकता है।</a:t>
            </a:r>
          </a:p>
        </p:txBody>
      </p:sp>
      <p:sp>
        <p:nvSpPr>
          <p:cNvPr id="16" name="Rounded Rectangle">
            <a:extLst>
              <a:ext uri="{FF2B5EF4-FFF2-40B4-BE49-F238E27FC236}">
                <a16:creationId xmlns:a16="http://schemas.microsoft.com/office/drawing/2014/main" id="{1D1C21AC-97B7-454B-8636-A312FF697888}"/>
              </a:ext>
            </a:extLst>
          </p:cNvPr>
          <p:cNvSpPr/>
          <p:nvPr/>
        </p:nvSpPr>
        <p:spPr>
          <a:xfrm>
            <a:off x="2169042" y="3152506"/>
            <a:ext cx="19840353" cy="8842774"/>
          </a:xfrm>
          <a:prstGeom prst="roundRect">
            <a:avLst>
              <a:gd name="adj" fmla="val 401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Mangal" panose="02040503050203030202" pitchFamily="18" charset="0"/>
              <a:cs typeface="Mangal" panose="02040503050203030202" pitchFamily="18"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4623960" y="3447976"/>
            <a:ext cx="15033446" cy="769441"/>
          </a:xfrm>
          <a:prstGeom prst="rect">
            <a:avLst/>
          </a:prstGeom>
        </p:spPr>
        <p:txBody>
          <a:bodyPr wrap="square">
            <a:spAutoFit/>
          </a:bodyPr>
          <a:lstStyle/>
          <a:p>
            <a:r>
              <a:rPr lang="hi-IN" sz="4400" b="0" dirty="0">
                <a:latin typeface="Mangal" panose="02040503050203030202" pitchFamily="18" charset="0"/>
                <a:cs typeface="Mangal" panose="02040503050203030202" pitchFamily="18" charset="0"/>
              </a:rPr>
              <a:t>निवासी/आवासी कल्याण एसोसिएशन</a:t>
            </a:r>
          </a:p>
        </p:txBody>
      </p:sp>
      <p:sp>
        <p:nvSpPr>
          <p:cNvPr id="3" name="Rectangle 2">
            <a:extLst>
              <a:ext uri="{FF2B5EF4-FFF2-40B4-BE49-F238E27FC236}">
                <a16:creationId xmlns:a16="http://schemas.microsoft.com/office/drawing/2014/main" id="{1E6CFD46-6E7F-D84A-B02B-CB63FD01FA10}"/>
              </a:ext>
            </a:extLst>
          </p:cNvPr>
          <p:cNvSpPr/>
          <p:nvPr/>
        </p:nvSpPr>
        <p:spPr>
          <a:xfrm>
            <a:off x="2466975" y="4981717"/>
            <a:ext cx="19373850" cy="4524315"/>
          </a:xfrm>
          <a:prstGeom prst="rect">
            <a:avLst/>
          </a:prstGeom>
        </p:spPr>
        <p:txBody>
          <a:bodyPr wrap="square">
            <a:spAutoFit/>
          </a:bodyPr>
          <a:lstStyle/>
          <a:p>
            <a:pPr marL="742950" indent="-742950" algn="just">
              <a:buFont typeface="Arial" pitchFamily="34" charset="0"/>
              <a:buChar char="•"/>
              <a:defRPr sz="3200">
                <a:solidFill>
                  <a:srgbClr val="FFFFFF"/>
                </a:solidFill>
              </a:defRPr>
            </a:pPr>
            <a:r>
              <a:rPr lang="hi-IN" sz="3200" b="0" dirty="0">
                <a:solidFill>
                  <a:schemeClr val="tx1"/>
                </a:solidFill>
                <a:latin typeface="Mangal" panose="02040503050203030202" pitchFamily="18" charset="0"/>
                <a:cs typeface="Mangal" panose="02040503050203030202" pitchFamily="18" charset="0"/>
              </a:rPr>
              <a:t>बहुत सारी सोसायटी ने घर का काम करने आने वाली महिलाओं और अन्य सहायकों के प्रवेश पर रोक लगा दी है। हालांकि यह सही है क्योंकि इस कार्यवाही के वजह से लोग घर रहेंगे, यह दूरी जिस तरीके से बनाई जा रही है वह बहिष्कार/कलंक/लांछन है। </a:t>
            </a:r>
          </a:p>
          <a:p>
            <a:pPr marL="742950" indent="-742950" algn="just">
              <a:buFont typeface="Arial" pitchFamily="34" charset="0"/>
              <a:buChar char="•"/>
              <a:defRPr sz="3200">
                <a:solidFill>
                  <a:srgbClr val="FFFFFF"/>
                </a:solidFill>
              </a:defRPr>
            </a:pPr>
            <a:r>
              <a:rPr lang="hi-IN" sz="3200" b="0" dirty="0">
                <a:solidFill>
                  <a:schemeClr val="tx1"/>
                </a:solidFill>
                <a:latin typeface="Mangal" panose="02040503050203030202" pitchFamily="18" charset="0"/>
                <a:cs typeface="Mangal" panose="02040503050203030202" pitchFamily="18" charset="0"/>
              </a:rPr>
              <a:t>शब्द जैसे</a:t>
            </a:r>
            <a:r>
              <a:rPr lang="en-IN" sz="3200" b="0" dirty="0">
                <a:solidFill>
                  <a:schemeClr val="tx1"/>
                </a:solidFill>
                <a:latin typeface="Mangal" panose="02040503050203030202" pitchFamily="18" charset="0"/>
                <a:cs typeface="Mangal" panose="02040503050203030202" pitchFamily="18" charset="0"/>
              </a:rPr>
              <a:t> </a:t>
            </a:r>
            <a:r>
              <a:rPr lang="hi-IN" sz="3200" b="0" dirty="0">
                <a:solidFill>
                  <a:schemeClr val="tx1"/>
                </a:solidFill>
                <a:latin typeface="Mangal" panose="02040503050203030202" pitchFamily="18" charset="0"/>
                <a:cs typeface="Mangal" panose="02040503050203030202" pitchFamily="18" charset="0"/>
              </a:rPr>
              <a:t>"वे इस बीमारी को हम तक लायेंगे’’</a:t>
            </a:r>
            <a:r>
              <a:rPr lang="en-IN" sz="3200" b="0" dirty="0">
                <a:solidFill>
                  <a:schemeClr val="tx1"/>
                </a:solidFill>
                <a:latin typeface="Mangal" panose="02040503050203030202" pitchFamily="18" charset="0"/>
                <a:cs typeface="Mangal" panose="02040503050203030202" pitchFamily="18" charset="0"/>
              </a:rPr>
              <a:t> </a:t>
            </a:r>
            <a:r>
              <a:rPr lang="hi-IN" sz="3200" b="0" dirty="0">
                <a:solidFill>
                  <a:schemeClr val="tx1"/>
                </a:solidFill>
                <a:latin typeface="Mangal" panose="02040503050203030202" pitchFamily="18" charset="0"/>
                <a:cs typeface="Mangal" panose="02040503050203030202" pitchFamily="18" charset="0"/>
              </a:rPr>
              <a:t>"उनके कारण बीमारी फैलेगी’’ आदि बहिष्कार/कलंक/लांछन है।</a:t>
            </a:r>
          </a:p>
          <a:p>
            <a:pPr marL="742950" indent="-742950" algn="just">
              <a:buFont typeface="Arial" pitchFamily="34" charset="0"/>
              <a:buChar char="•"/>
              <a:defRPr sz="3200">
                <a:solidFill>
                  <a:srgbClr val="FFFFFF"/>
                </a:solidFill>
              </a:defRPr>
            </a:pPr>
            <a:r>
              <a:rPr lang="hi-IN" sz="3200" b="0" dirty="0">
                <a:solidFill>
                  <a:schemeClr val="tx1"/>
                </a:solidFill>
                <a:latin typeface="Mangal" panose="02040503050203030202" pitchFamily="18" charset="0"/>
                <a:cs typeface="Mangal" panose="02040503050203030202" pitchFamily="18" charset="0"/>
              </a:rPr>
              <a:t>लोगों को संवेदनशील बनाने के लिए क्षेत्र के स्थानीय प्रभावशाली व्यक्तियों और मुख्य निर्णयकर्ताओं के साथ काम करें</a:t>
            </a:r>
          </a:p>
          <a:p>
            <a:pPr marL="742950" indent="-742950" algn="just">
              <a:buFont typeface="Arial" pitchFamily="34" charset="0"/>
              <a:buChar char="•"/>
              <a:defRPr sz="3200">
                <a:solidFill>
                  <a:srgbClr val="FFFFFF"/>
                </a:solidFill>
              </a:defRPr>
            </a:pPr>
            <a:r>
              <a:rPr lang="hi-IN" sz="3200" b="0" dirty="0">
                <a:solidFill>
                  <a:schemeClr val="tx1"/>
                </a:solidFill>
                <a:latin typeface="Mangal" panose="02040503050203030202" pitchFamily="18" charset="0"/>
                <a:cs typeface="Mangal" panose="02040503050203030202" pitchFamily="18" charset="0"/>
              </a:rPr>
              <a:t>संवेदनशील करने के लिए मास मीडिया वीडियो क्लिप का उपयोग करें।</a:t>
            </a:r>
          </a:p>
          <a:p>
            <a:pPr marL="742950" indent="-742950" algn="just">
              <a:buFont typeface="Arial" pitchFamily="34" charset="0"/>
              <a:buChar char="•"/>
              <a:defRPr sz="3200">
                <a:solidFill>
                  <a:srgbClr val="FFFFFF"/>
                </a:solidFill>
              </a:defRPr>
            </a:pPr>
            <a:r>
              <a:rPr lang="hi-IN" sz="3200" b="0" dirty="0">
                <a:solidFill>
                  <a:schemeClr val="tx1"/>
                </a:solidFill>
                <a:latin typeface="Mangal" panose="02040503050203030202" pitchFamily="18" charset="0"/>
                <a:cs typeface="Mangal" panose="02040503050203030202" pitchFamily="18" charset="0"/>
              </a:rPr>
              <a:t>सरकारी आदेशों का उपयोग यह दिखाने के लिए करें कि हाउसिंग सोसायटियों को कार साफ करने वालों, घर पर काम करने आने वाले अन्य सहायकों आदि के साथ भेदभाव क्यों नहीं करना चाहिए।</a:t>
            </a:r>
          </a:p>
        </p:txBody>
      </p:sp>
      <p:sp>
        <p:nvSpPr>
          <p:cNvPr id="4" name="Rectangle 3"/>
          <p:cNvSpPr/>
          <p:nvPr/>
        </p:nvSpPr>
        <p:spPr>
          <a:xfrm>
            <a:off x="6727181" y="448917"/>
            <a:ext cx="10827003" cy="1015663"/>
          </a:xfrm>
          <a:prstGeom prst="rect">
            <a:avLst/>
          </a:prstGeom>
        </p:spPr>
        <p:txBody>
          <a:bodyPr wrap="none">
            <a:spAutoFit/>
          </a:bodyPr>
          <a:lstStyle/>
          <a:p>
            <a:r>
              <a:rPr lang="hi-IN" sz="6000" b="0" dirty="0">
                <a:latin typeface="Mangal" panose="02040503050203030202" pitchFamily="18" charset="0"/>
                <a:cs typeface="Mangal" panose="02040503050203030202" pitchFamily="18" charset="0"/>
              </a:rPr>
              <a:t>बहिष्कार/लांछन/कलंक एवं भेदभाव</a:t>
            </a:r>
          </a:p>
        </p:txBody>
      </p:sp>
    </p:spTree>
    <p:extLst>
      <p:ext uri="{BB962C8B-B14F-4D97-AF65-F5344CB8AC3E}">
        <p14:creationId xmlns:p14="http://schemas.microsoft.com/office/powerpoint/2010/main" val="358247134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p:cNvGrpSpPr/>
          <p:nvPr/>
        </p:nvGrpSpPr>
        <p:grpSpPr>
          <a:xfrm>
            <a:off x="300010" y="12315300"/>
            <a:ext cx="4601210" cy="995767"/>
            <a:chOff x="0" y="0"/>
            <a:chExt cx="4601208" cy="995765"/>
          </a:xfrm>
        </p:grpSpPr>
        <p:pic>
          <p:nvPicPr>
            <p:cNvPr id="22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2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2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b="0" dirty="0">
                <a:latin typeface="Mangal" panose="02040503050203030202" pitchFamily="18" charset="0"/>
                <a:cs typeface="Mangal" panose="02040503050203030202" pitchFamily="18" charset="0"/>
              </a:endParaRPr>
            </a:p>
          </p:txBody>
        </p:sp>
        <p:sp>
          <p:nvSpPr>
            <p:cNvPr id="22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b="0" dirty="0">
                <a:latin typeface="Mangal" panose="02040503050203030202" pitchFamily="18" charset="0"/>
                <a:cs typeface="Mangal" panose="02040503050203030202" pitchFamily="18" charset="0"/>
              </a:endParaRPr>
            </a:p>
          </p:txBody>
        </p:sp>
        <p:pic>
          <p:nvPicPr>
            <p:cNvPr id="22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31" name="Group"/>
          <p:cNvGrpSpPr/>
          <p:nvPr/>
        </p:nvGrpSpPr>
        <p:grpSpPr>
          <a:xfrm>
            <a:off x="23097931" y="13055998"/>
            <a:ext cx="2098870" cy="1540535"/>
            <a:chOff x="0" y="2516"/>
            <a:chExt cx="2098868" cy="1540533"/>
          </a:xfrm>
        </p:grpSpPr>
        <p:sp>
          <p:nvSpPr>
            <p:cNvPr id="229" name="05"/>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Mangal" panose="02040503050203030202" pitchFamily="18" charset="0"/>
                  <a:cs typeface="Mangal" panose="02040503050203030202" pitchFamily="18" charset="0"/>
                </a:rPr>
                <a:t>05</a:t>
              </a:r>
            </a:p>
          </p:txBody>
        </p:sp>
        <p:pic>
          <p:nvPicPr>
            <p:cNvPr id="23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35" name="Group"/>
          <p:cNvGrpSpPr/>
          <p:nvPr/>
        </p:nvGrpSpPr>
        <p:grpSpPr>
          <a:xfrm>
            <a:off x="1026430" y="3971842"/>
            <a:ext cx="8216086" cy="3397534"/>
            <a:chOff x="0" y="0"/>
            <a:chExt cx="8216084" cy="3397532"/>
          </a:xfrm>
        </p:grpSpPr>
        <p:pic>
          <p:nvPicPr>
            <p:cNvPr id="232"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67852"/>
              <a:ext cx="2900076" cy="2829680"/>
            </a:xfrm>
            <a:prstGeom prst="rect">
              <a:avLst/>
            </a:prstGeom>
            <a:ln w="12700" cap="flat">
              <a:noFill/>
              <a:miter lim="400000"/>
            </a:ln>
            <a:effectLst>
              <a:outerShdw dist="25400" dir="5400000" rotWithShape="0">
                <a:srgbClr val="000000"/>
              </a:outerShdw>
            </a:effectLst>
          </p:spPr>
        </p:pic>
        <p:sp>
          <p:nvSpPr>
            <p:cNvPr id="233" name="Rounded Rectangle"/>
            <p:cNvSpPr/>
            <p:nvPr/>
          </p:nvSpPr>
          <p:spPr>
            <a:xfrm>
              <a:off x="80052" y="0"/>
              <a:ext cx="8136032" cy="1993397"/>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Mangal" panose="02040503050203030202" pitchFamily="18" charset="0"/>
                <a:cs typeface="Mangal" panose="02040503050203030202" pitchFamily="18" charset="0"/>
              </a:endParaRPr>
            </a:p>
          </p:txBody>
        </p:sp>
        <p:sp>
          <p:nvSpPr>
            <p:cNvPr id="234" name="COVID-19 is…"/>
            <p:cNvSpPr txBox="1"/>
            <p:nvPr/>
          </p:nvSpPr>
          <p:spPr>
            <a:xfrm>
              <a:off x="870729" y="227854"/>
              <a:ext cx="6554677" cy="14875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r>
                <a:rPr lang="en-US" sz="4500" b="0" dirty="0">
                  <a:solidFill>
                    <a:schemeClr val="tx1"/>
                  </a:solidFill>
                  <a:latin typeface="Mangal" panose="02040503050203030202" pitchFamily="18" charset="0"/>
                  <a:cs typeface="Mangal" panose="02040503050203030202" pitchFamily="18" charset="0"/>
                </a:rPr>
                <a:t>COVID-19 </a:t>
              </a:r>
              <a:r>
                <a:rPr lang="hi-IN" sz="4500" b="0" dirty="0">
                  <a:latin typeface="Mangal" panose="02040503050203030202" pitchFamily="18" charset="0"/>
                  <a:cs typeface="Mangal" panose="02040503050203030202" pitchFamily="18" charset="0"/>
                </a:rPr>
                <a:t>है</a:t>
              </a:r>
            </a:p>
            <a:p>
              <a:r>
                <a:rPr lang="hi-IN" sz="4500" b="0" dirty="0">
                  <a:latin typeface="Mangal" panose="02040503050203030202" pitchFamily="18" charset="0"/>
                  <a:cs typeface="Mangal" panose="02040503050203030202" pitchFamily="18" charset="0"/>
                </a:rPr>
                <a:t>कोरोनावायरस बीमारी-2019</a:t>
              </a:r>
              <a:endParaRPr lang="en-US" sz="4500" b="0" dirty="0">
                <a:latin typeface="Mangal" panose="02040503050203030202" pitchFamily="18" charset="0"/>
                <a:cs typeface="Mangal" panose="02040503050203030202" pitchFamily="18" charset="0"/>
              </a:endParaRPr>
            </a:p>
          </p:txBody>
        </p:sp>
      </p:grpSp>
      <p:grpSp>
        <p:nvGrpSpPr>
          <p:cNvPr id="239" name="Group"/>
          <p:cNvGrpSpPr/>
          <p:nvPr/>
        </p:nvGrpSpPr>
        <p:grpSpPr>
          <a:xfrm>
            <a:off x="1392979" y="7739598"/>
            <a:ext cx="7792763" cy="3021074"/>
            <a:chOff x="0" y="0"/>
            <a:chExt cx="7792762" cy="3021073"/>
          </a:xfrm>
        </p:grpSpPr>
        <p:pic>
          <p:nvPicPr>
            <p:cNvPr id="23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2685" y="0"/>
              <a:ext cx="2900077" cy="2829679"/>
            </a:xfrm>
            <a:prstGeom prst="rect">
              <a:avLst/>
            </a:prstGeom>
            <a:ln w="12700" cap="flat">
              <a:noFill/>
              <a:miter lim="400000"/>
            </a:ln>
            <a:effectLst>
              <a:outerShdw dist="25400" dir="5400000" rotWithShape="0">
                <a:srgbClr val="000000"/>
              </a:outerShdw>
            </a:effectLst>
          </p:spPr>
        </p:pic>
        <p:sp>
          <p:nvSpPr>
            <p:cNvPr id="237" name="Rounded Rectangle"/>
            <p:cNvSpPr/>
            <p:nvPr/>
          </p:nvSpPr>
          <p:spPr>
            <a:xfrm>
              <a:off x="0" y="1027675"/>
              <a:ext cx="7773690" cy="1993398"/>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Mangal" panose="02040503050203030202" pitchFamily="18" charset="0"/>
                <a:cs typeface="Mangal" panose="02040503050203030202" pitchFamily="18" charset="0"/>
              </a:endParaRPr>
            </a:p>
          </p:txBody>
        </p:sp>
        <p:sp>
          <p:nvSpPr>
            <p:cNvPr id="238" name="It is caused by a Coronavirus…"/>
            <p:cNvSpPr txBox="1"/>
            <p:nvPr/>
          </p:nvSpPr>
          <p:spPr>
            <a:xfrm>
              <a:off x="59727" y="1299228"/>
              <a:ext cx="7506862" cy="14875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r>
                <a:rPr lang="hi-IN" sz="4500" b="0" dirty="0">
                  <a:latin typeface="Mangal" panose="02040503050203030202" pitchFamily="18" charset="0"/>
                  <a:cs typeface="Mangal" panose="02040503050203030202" pitchFamily="18" charset="0"/>
                </a:rPr>
                <a:t>यह</a:t>
              </a:r>
              <a:r>
                <a:rPr lang="en-US" sz="4500" b="0" dirty="0">
                  <a:latin typeface="Mangal" panose="02040503050203030202" pitchFamily="18" charset="0"/>
                  <a:cs typeface="Mangal" panose="02040503050203030202" pitchFamily="18" charset="0"/>
                </a:rPr>
                <a:t> </a:t>
              </a:r>
              <a:r>
                <a:rPr lang="en-US" sz="4500" b="0" dirty="0">
                  <a:solidFill>
                    <a:schemeClr val="tx1"/>
                  </a:solidFill>
                  <a:latin typeface="Mangal" panose="02040503050203030202" pitchFamily="18" charset="0"/>
                  <a:cs typeface="Mangal" panose="02040503050203030202" pitchFamily="18" charset="0"/>
                </a:rPr>
                <a:t>SARS-CoV-2 </a:t>
              </a:r>
              <a:r>
                <a:rPr lang="hi-IN" sz="4500" b="0" dirty="0">
                  <a:latin typeface="Mangal" panose="02040503050203030202" pitchFamily="18" charset="0"/>
                  <a:cs typeface="Mangal" panose="02040503050203030202" pitchFamily="18" charset="0"/>
                </a:rPr>
                <a:t>नामक </a:t>
              </a:r>
              <a:br>
                <a:rPr lang="en-US" sz="4500" b="0" dirty="0">
                  <a:latin typeface="Mangal" panose="02040503050203030202" pitchFamily="18" charset="0"/>
                  <a:cs typeface="Mangal" panose="02040503050203030202" pitchFamily="18" charset="0"/>
                </a:rPr>
              </a:br>
              <a:r>
                <a:rPr lang="hi-IN" sz="4500" b="0" dirty="0">
                  <a:latin typeface="Mangal" panose="02040503050203030202" pitchFamily="18" charset="0"/>
                  <a:cs typeface="Mangal" panose="02040503050203030202" pitchFamily="18" charset="0"/>
                </a:rPr>
                <a:t>कोरोनावायरस के कारण होती है</a:t>
              </a:r>
              <a:endParaRPr lang="en-US" sz="4500" b="0" dirty="0">
                <a:latin typeface="Mangal" panose="02040503050203030202" pitchFamily="18" charset="0"/>
                <a:cs typeface="Mangal" panose="02040503050203030202" pitchFamily="18" charset="0"/>
              </a:endParaRPr>
            </a:p>
          </p:txBody>
        </p:sp>
      </p:grpSp>
      <p:grpSp>
        <p:nvGrpSpPr>
          <p:cNvPr id="245" name="Group"/>
          <p:cNvGrpSpPr/>
          <p:nvPr/>
        </p:nvGrpSpPr>
        <p:grpSpPr>
          <a:xfrm>
            <a:off x="13200273" y="3562819"/>
            <a:ext cx="10146682" cy="2811445"/>
            <a:chOff x="0" y="0"/>
            <a:chExt cx="10146680" cy="2811443"/>
          </a:xfrm>
          <a:solidFill>
            <a:srgbClr val="C9EBFF"/>
          </a:solidFill>
        </p:grpSpPr>
        <p:sp>
          <p:nvSpPr>
            <p:cNvPr id="240" name="Rounded Rectangle"/>
            <p:cNvSpPr/>
            <p:nvPr/>
          </p:nvSpPr>
          <p:spPr>
            <a:xfrm>
              <a:off x="0" y="0"/>
              <a:ext cx="10146680" cy="2811443"/>
            </a:xfrm>
            <a:prstGeom prst="roundRect">
              <a:avLst>
                <a:gd name="adj" fmla="val 8491"/>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Mangal" panose="02040503050203030202" pitchFamily="18" charset="0"/>
                <a:cs typeface="Mangal" panose="02040503050203030202" pitchFamily="18" charset="0"/>
              </a:endParaRPr>
            </a:p>
          </p:txBody>
        </p:sp>
        <p:sp>
          <p:nvSpPr>
            <p:cNvPr id="241" name="The symptoms of COVID-19 are Cough,…"/>
            <p:cNvSpPr txBox="1"/>
            <p:nvPr/>
          </p:nvSpPr>
          <p:spPr>
            <a:xfrm>
              <a:off x="4580226" y="645948"/>
              <a:ext cx="5317430" cy="157991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0" algn="l"/>
              <a:r>
                <a:rPr lang="hi-IN" sz="3200" b="0" dirty="0">
                  <a:latin typeface="Mangal" panose="02040503050203030202" pitchFamily="18" charset="0"/>
                  <a:cs typeface="Mangal" panose="02040503050203030202" pitchFamily="18" charset="0"/>
                </a:rPr>
                <a:t>बुखार, खांसी और सांस लेने में परेशानी होना </a:t>
              </a:r>
            </a:p>
            <a:p>
              <a:pPr lvl="0" algn="l"/>
              <a:r>
                <a:rPr lang="en-IN" sz="3200" b="0" dirty="0">
                  <a:latin typeface="Mangal" panose="02040503050203030202" pitchFamily="18" charset="0"/>
                  <a:cs typeface="Mangal" panose="02040503050203030202" pitchFamily="18" charset="0"/>
                </a:rPr>
                <a:t>COVID-19</a:t>
              </a:r>
              <a:r>
                <a:rPr lang="hi-IN" sz="3200" b="0" dirty="0">
                  <a:latin typeface="Mangal" panose="02040503050203030202" pitchFamily="18" charset="0"/>
                  <a:cs typeface="Mangal" panose="02040503050203030202" pitchFamily="18" charset="0"/>
                </a:rPr>
                <a:t> के लक्षण हैं।</a:t>
              </a:r>
            </a:p>
          </p:txBody>
        </p:sp>
        <p:pic>
          <p:nvPicPr>
            <p:cNvPr id="242"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75427" y="641141"/>
              <a:ext cx="1236022" cy="1529080"/>
            </a:xfrm>
            <a:prstGeom prst="rect">
              <a:avLst/>
            </a:prstGeom>
            <a:grpFill/>
            <a:ln w="12700" cap="flat">
              <a:noFill/>
              <a:miter lim="400000"/>
            </a:ln>
            <a:effectLst/>
          </p:spPr>
        </p:pic>
        <p:pic>
          <p:nvPicPr>
            <p:cNvPr id="243"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816888" y="680035"/>
              <a:ext cx="1241741" cy="1451381"/>
            </a:xfrm>
            <a:prstGeom prst="rect">
              <a:avLst/>
            </a:prstGeom>
            <a:grpFill/>
            <a:ln w="12700" cap="flat">
              <a:noFill/>
              <a:miter lim="400000"/>
            </a:ln>
            <a:effectLst/>
          </p:spPr>
        </p:pic>
        <p:pic>
          <p:nvPicPr>
            <p:cNvPr id="244" name="Image" descr="Image"/>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290428" y="644316"/>
              <a:ext cx="1289798" cy="1522892"/>
            </a:xfrm>
            <a:prstGeom prst="rect">
              <a:avLst/>
            </a:prstGeom>
            <a:grpFill/>
            <a:ln w="12700" cap="flat">
              <a:noFill/>
              <a:miter lim="400000"/>
            </a:ln>
            <a:effectLst/>
          </p:spPr>
        </p:pic>
      </p:grpSp>
      <p:grpSp>
        <p:nvGrpSpPr>
          <p:cNvPr id="249" name="Group"/>
          <p:cNvGrpSpPr/>
          <p:nvPr/>
        </p:nvGrpSpPr>
        <p:grpSpPr>
          <a:xfrm>
            <a:off x="13189655" y="6720130"/>
            <a:ext cx="10157300" cy="5660822"/>
            <a:chOff x="0" y="-397883"/>
            <a:chExt cx="10157298" cy="5660820"/>
          </a:xfrm>
          <a:solidFill>
            <a:srgbClr val="C9EBFF"/>
          </a:solidFill>
        </p:grpSpPr>
        <p:sp>
          <p:nvSpPr>
            <p:cNvPr id="246" name="Rounded Rectangle"/>
            <p:cNvSpPr/>
            <p:nvPr/>
          </p:nvSpPr>
          <p:spPr>
            <a:xfrm>
              <a:off x="0" y="-397883"/>
              <a:ext cx="10146653" cy="5655837"/>
            </a:xfrm>
            <a:prstGeom prst="roundRect">
              <a:avLst>
                <a:gd name="adj" fmla="val 5884"/>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Mangal" panose="02040503050203030202" pitchFamily="18" charset="0"/>
                <a:cs typeface="Mangal" panose="02040503050203030202" pitchFamily="18" charset="0"/>
              </a:endParaRPr>
            </a:p>
          </p:txBody>
        </p:sp>
        <p:sp>
          <p:nvSpPr>
            <p:cNvPr id="247" name="If you have these or you are a contact of a…"/>
            <p:cNvSpPr txBox="1"/>
            <p:nvPr/>
          </p:nvSpPr>
          <p:spPr>
            <a:xfrm>
              <a:off x="293476" y="177621"/>
              <a:ext cx="7907187" cy="40421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lvl="0" algn="l"/>
              <a:r>
                <a:rPr lang="hi-IN" sz="3200" b="0" dirty="0">
                  <a:latin typeface="Mangal" panose="02040503050203030202" pitchFamily="18" charset="0"/>
                  <a:cs typeface="Mangal" panose="02040503050203030202" pitchFamily="18" charset="0"/>
                </a:rPr>
                <a:t>यदि आपको ये लक्षण हैं और आप किसी ऐसे व्यक्ति के सम्पर्क में आये हैं जिसे प्रयोगशाला द्वारा संक्रमित पाया गया है तो तुरन्त राज्य हेल्पलाइन नम्बर या स्वास्थ्य एवं परिवार कल्याण मंत्रालय, भारत सरकार के </a:t>
              </a:r>
              <a:r>
                <a:rPr lang="en-US" sz="3200" b="0" dirty="0">
                  <a:latin typeface="Mangal" panose="02040503050203030202" pitchFamily="18" charset="0"/>
                  <a:cs typeface="Mangal" panose="02040503050203030202" pitchFamily="18" charset="0"/>
                </a:rPr>
                <a:t>24X7</a:t>
              </a:r>
              <a:r>
                <a:rPr lang="hi-IN" sz="3200" b="0" dirty="0">
                  <a:latin typeface="Mangal" panose="02040503050203030202" pitchFamily="18" charset="0"/>
                  <a:cs typeface="Mangal" panose="02040503050203030202" pitchFamily="18" charset="0"/>
                </a:rPr>
                <a:t> हेल्पलाइन नम्बर 011-23978046, 1075 पर कॉल करें या अपनी </a:t>
              </a:r>
              <a:r>
                <a:rPr lang="en-US" sz="3200" b="0" dirty="0">
                  <a:latin typeface="Mangal" panose="02040503050203030202" pitchFamily="18" charset="0"/>
                  <a:cs typeface="Mangal" panose="02040503050203030202" pitchFamily="18" charset="0"/>
                </a:rPr>
                <a:t>ASHA/ANM</a:t>
              </a:r>
              <a:r>
                <a:rPr lang="hi-IN" sz="3200" b="0" dirty="0">
                  <a:latin typeface="Mangal" panose="02040503050203030202" pitchFamily="18" charset="0"/>
                  <a:cs typeface="Mangal" panose="02040503050203030202" pitchFamily="18" charset="0"/>
                </a:rPr>
                <a:t> को</a:t>
              </a:r>
              <a:endParaRPr lang="en-US" sz="3200" b="0" dirty="0">
                <a:latin typeface="Mangal" panose="02040503050203030202" pitchFamily="18" charset="0"/>
                <a:cs typeface="Mangal" panose="02040503050203030202" pitchFamily="18" charset="0"/>
              </a:endParaRPr>
            </a:p>
            <a:p>
              <a:pPr lvl="0" algn="l"/>
              <a:r>
                <a:rPr lang="hi-IN" sz="3200" b="0" dirty="0">
                  <a:latin typeface="Mangal" panose="02040503050203030202" pitchFamily="18" charset="0"/>
                  <a:cs typeface="Mangal" panose="02040503050203030202" pitchFamily="18" charset="0"/>
                </a:rPr>
                <a:t>सूचित करें।</a:t>
              </a:r>
            </a:p>
          </p:txBody>
        </p:sp>
        <p:pic>
          <p:nvPicPr>
            <p:cNvPr id="248" name="Image" descr="Image"/>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flipH="1">
              <a:off x="8028394" y="2350996"/>
              <a:ext cx="2128904" cy="2911941"/>
            </a:xfrm>
            <a:prstGeom prst="rect">
              <a:avLst/>
            </a:prstGeom>
            <a:grpFill/>
            <a:ln w="12700" cap="flat">
              <a:noFill/>
              <a:miter lim="400000"/>
            </a:ln>
            <a:effectLst/>
          </p:spPr>
        </p:pic>
      </p:grpSp>
      <p:grpSp>
        <p:nvGrpSpPr>
          <p:cNvPr id="252" name="Group"/>
          <p:cNvGrpSpPr/>
          <p:nvPr/>
        </p:nvGrpSpPr>
        <p:grpSpPr>
          <a:xfrm>
            <a:off x="556113" y="654801"/>
            <a:ext cx="10416682" cy="1891549"/>
            <a:chOff x="0" y="0"/>
            <a:chExt cx="10416680" cy="1891548"/>
          </a:xfrm>
        </p:grpSpPr>
        <p:sp>
          <p:nvSpPr>
            <p:cNvPr id="250" name="Rounded Rectangle"/>
            <p:cNvSpPr/>
            <p:nvPr/>
          </p:nvSpPr>
          <p:spPr>
            <a:xfrm>
              <a:off x="0" y="0"/>
              <a:ext cx="10416680" cy="1891548"/>
            </a:xfrm>
            <a:prstGeom prst="roundRect">
              <a:avLst>
                <a:gd name="adj" fmla="val 10071"/>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b="0" dirty="0">
                <a:latin typeface="Mangal" panose="02040503050203030202" pitchFamily="18" charset="0"/>
                <a:cs typeface="Mangal" panose="02040503050203030202" pitchFamily="18" charset="0"/>
              </a:endParaRPr>
            </a:p>
          </p:txBody>
        </p:sp>
        <p:sp>
          <p:nvSpPr>
            <p:cNvPr id="251" name="WHAT ARE WE GOING TO LEARN?"/>
            <p:cNvSpPr txBox="1"/>
            <p:nvPr/>
          </p:nvSpPr>
          <p:spPr>
            <a:xfrm>
              <a:off x="198522" y="125037"/>
              <a:ext cx="10019635" cy="16414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5000">
                  <a:solidFill>
                    <a:srgbClr val="002135"/>
                  </a:solidFill>
                </a:defRPr>
              </a:lvl1pPr>
            </a:lstStyle>
            <a:p>
              <a:r>
                <a:rPr lang="hi-IN" b="0" spc="-150" dirty="0">
                  <a:solidFill>
                    <a:schemeClr val="tx1"/>
                  </a:solidFill>
                  <a:latin typeface="Kruti Dev 010" pitchFamily="2" charset="0"/>
                  <a:cs typeface="Mangal" panose="02040503050203030202" pitchFamily="18" charset="0"/>
                </a:rPr>
                <a:t>आइये कोरोनावायरस-19 के बारे में समझें</a:t>
              </a:r>
            </a:p>
          </p:txBody>
        </p:sp>
      </p:grpSp>
      <p:grpSp>
        <p:nvGrpSpPr>
          <p:cNvPr id="255" name="Group"/>
          <p:cNvGrpSpPr/>
          <p:nvPr/>
        </p:nvGrpSpPr>
        <p:grpSpPr>
          <a:xfrm>
            <a:off x="13108390" y="452288"/>
            <a:ext cx="10146681" cy="2296575"/>
            <a:chOff x="-1691497" y="0"/>
            <a:chExt cx="10146680" cy="2296573"/>
          </a:xfrm>
        </p:grpSpPr>
        <p:sp>
          <p:nvSpPr>
            <p:cNvPr id="253" name="Rounded Rectangle"/>
            <p:cNvSpPr/>
            <p:nvPr/>
          </p:nvSpPr>
          <p:spPr>
            <a:xfrm>
              <a:off x="-1691497" y="0"/>
              <a:ext cx="10146680" cy="2296573"/>
            </a:xfrm>
            <a:prstGeom prst="roundRect">
              <a:avLst>
                <a:gd name="adj" fmla="val 8295"/>
              </a:avLst>
            </a:prstGeom>
            <a:solidFill>
              <a:srgbClr val="FFFFFF"/>
            </a:solidFill>
            <a:ln w="12700" cap="flat">
              <a:solidFill>
                <a:srgbClr val="055FB8"/>
              </a:solidFill>
              <a:prstDash val="solid"/>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Mangal" panose="02040503050203030202" pitchFamily="18" charset="0"/>
                <a:cs typeface="Mangal" panose="02040503050203030202" pitchFamily="18" charset="0"/>
              </a:endParaRPr>
            </a:p>
          </p:txBody>
        </p:sp>
        <p:sp>
          <p:nvSpPr>
            <p:cNvPr id="254" name="WHAT ARE WE GOING TO LEARN?"/>
            <p:cNvSpPr txBox="1"/>
            <p:nvPr/>
          </p:nvSpPr>
          <p:spPr>
            <a:xfrm>
              <a:off x="-931763" y="750743"/>
              <a:ext cx="8337217" cy="795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rPr lang="en-US" sz="4500" b="0" dirty="0">
                  <a:latin typeface="Mangal" panose="02040503050203030202" pitchFamily="18" charset="0"/>
                  <a:cs typeface="Mangal" panose="02040503050203030202" pitchFamily="18" charset="0"/>
                </a:rPr>
                <a:t>COVID-19 </a:t>
              </a:r>
              <a:r>
                <a:rPr lang="hi-IN" sz="4500" b="0" dirty="0">
                  <a:latin typeface="Mangal" panose="02040503050203030202" pitchFamily="18" charset="0"/>
                  <a:cs typeface="Mangal" panose="02040503050203030202" pitchFamily="18" charset="0"/>
                </a:rPr>
                <a:t>के आम लक्षण क्या हैं</a:t>
              </a:r>
            </a:p>
          </p:txBody>
        </p:sp>
      </p:grpSp>
      <p:sp>
        <p:nvSpPr>
          <p:cNvPr id="256" name="Line"/>
          <p:cNvSpPr/>
          <p:nvPr/>
        </p:nvSpPr>
        <p:spPr>
          <a:xfrm flipV="1">
            <a:off x="12367233" y="2525138"/>
            <a:ext cx="1" cy="8452645"/>
          </a:xfrm>
          <a:prstGeom prst="line">
            <a:avLst/>
          </a:prstGeom>
          <a:ln w="25400">
            <a:solidFill>
              <a:srgbClr val="FFFFFF"/>
            </a:solidFill>
            <a:miter lim="400000"/>
          </a:ln>
        </p:spPr>
        <p:txBody>
          <a:bodyPr lIns="0" tIns="0" rIns="0" bIns="0" anchor="ctr"/>
          <a:lstStyle/>
          <a:p>
            <a:pPr>
              <a:defRPr sz="3200" b="0">
                <a:solidFill>
                  <a:srgbClr val="FFFFFF"/>
                </a:solidFill>
                <a:latin typeface="+mn-lt"/>
                <a:ea typeface="+mn-ea"/>
                <a:cs typeface="+mn-cs"/>
                <a:sym typeface="Gill Sans SemiBold"/>
              </a:defRPr>
            </a:pPr>
            <a:endParaRPr b="0" dirty="0">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10165681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44DFF03-FC28-674C-80CE-286E4B158A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59898151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F40F9A2-6BC7-9347-8597-349E524E5B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1582381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45B4B88-F2DB-124D-AA2E-06A2313002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1450708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4D0BCD85-6164-8441-9146-36A25D5126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210202198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4631</TotalTime>
  <Words>2287</Words>
  <Application>Microsoft Macintosh PowerPoint</Application>
  <PresentationFormat>Custom</PresentationFormat>
  <Paragraphs>67</Paragraphs>
  <Slides>45</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 Narrow</vt:lpstr>
      <vt:lpstr>Gill Sans</vt:lpstr>
      <vt:lpstr>Gill Sans SemiBold</vt:lpstr>
      <vt:lpstr>Kruti Dev 010</vt:lpstr>
      <vt:lpstr>Mangal</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Shikhar Khandelwal</cp:lastModifiedBy>
  <cp:revision>198</cp:revision>
  <dcterms:modified xsi:type="dcterms:W3CDTF">2020-03-31T13:55:27Z</dcterms:modified>
</cp:coreProperties>
</file>